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12" r:id="rId3"/>
    <p:sldId id="311" r:id="rId4"/>
    <p:sldId id="313" r:id="rId5"/>
    <p:sldId id="317" r:id="rId6"/>
    <p:sldId id="314" r:id="rId7"/>
    <p:sldId id="268" r:id="rId8"/>
    <p:sldId id="269" r:id="rId9"/>
    <p:sldId id="270" r:id="rId10"/>
    <p:sldId id="271" r:id="rId11"/>
    <p:sldId id="301" r:id="rId12"/>
    <p:sldId id="273" r:id="rId13"/>
    <p:sldId id="274" r:id="rId14"/>
    <p:sldId id="310" r:id="rId15"/>
    <p:sldId id="308" r:id="rId16"/>
    <p:sldId id="278" r:id="rId17"/>
    <p:sldId id="279" r:id="rId18"/>
    <p:sldId id="280" r:id="rId19"/>
    <p:sldId id="282" r:id="rId20"/>
    <p:sldId id="283" r:id="rId21"/>
    <p:sldId id="302" r:id="rId22"/>
    <p:sldId id="303" r:id="rId23"/>
    <p:sldId id="284" r:id="rId24"/>
    <p:sldId id="286" r:id="rId25"/>
    <p:sldId id="287" r:id="rId26"/>
    <p:sldId id="316" r:id="rId27"/>
    <p:sldId id="309" r:id="rId28"/>
    <p:sldId id="305" r:id="rId29"/>
    <p:sldId id="289" r:id="rId30"/>
    <p:sldId id="288" r:id="rId31"/>
    <p:sldId id="318" r:id="rId32"/>
  </p:sldIdLst>
  <p:sldSz cx="12192000" cy="6858000"/>
  <p:notesSz cx="6797675" cy="992663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5B5"/>
    <a:srgbClr val="F1DFDF"/>
    <a:srgbClr val="DCAEAE"/>
    <a:srgbClr val="CC0000"/>
    <a:srgbClr val="EA0000"/>
    <a:srgbClr val="B22802"/>
    <a:srgbClr val="D39999"/>
    <a:srgbClr val="A04646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D026F3-799D-4A66-90A3-DA93AA0E405E}">
  <a:tblStyle styleId="{7AD026F3-799D-4A66-90A3-DA93AA0E405E}" styleName="Table_0"/>
  <a:tblStyle styleId="{E6F00A8A-4084-417D-90E2-37EC22198E0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67" autoAdjust="0"/>
  </p:normalViewPr>
  <p:slideViewPr>
    <p:cSldViewPr>
      <p:cViewPr varScale="1">
        <p:scale>
          <a:sx n="93" d="100"/>
          <a:sy n="93" d="100"/>
        </p:scale>
        <p:origin x="8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06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R\HOMER\EPH\ENPHHSHA\Desktop\Maria\data%20for%20graphs_cause%20of%20death%20by%20days%20since%20randomis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s\Documents\Mum\Work\WOMAN\PowerPoint\Maria\tem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R\HOMER\EPH\ENPHHSHA\Desktop\Maria\Cause%20of%20death%20pie%20cha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s\Documents\Mum\Work\WOMAN\PowerPoint\Maria\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0089191168493E-2"/>
          <c:y val="4.0518510640903983E-2"/>
          <c:w val="0.91642483429430865"/>
          <c:h val="0.87642385993509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'woman_PatientRecruitment-1'!$C$1</c:f>
              <c:strCache>
                <c:ptCount val="1"/>
                <c:pt idx="0">
                  <c:v>Actual (cumulative)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Pt>
            <c:idx val="68"/>
            <c:invertIfNegative val="0"/>
            <c:bubble3D val="0"/>
            <c:spPr>
              <a:solidFill>
                <a:srgbClr val="B228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EB-421A-AA44-30B274D6F3E8}"/>
              </c:ext>
            </c:extLst>
          </c:dPt>
          <c:cat>
            <c:numRef>
              <c:f>'woman_PatientRecruitment-1'!$A$2:$A$74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'woman_PatientRecruitment-1'!$C$2:$C$74</c:f>
              <c:numCache>
                <c:formatCode>General</c:formatCode>
                <c:ptCount val="73"/>
                <c:pt idx="0">
                  <c:v>97</c:v>
                </c:pt>
                <c:pt idx="1">
                  <c:v>176</c:v>
                </c:pt>
                <c:pt idx="2">
                  <c:v>257</c:v>
                </c:pt>
                <c:pt idx="3">
                  <c:v>328</c:v>
                </c:pt>
                <c:pt idx="4">
                  <c:v>393</c:v>
                </c:pt>
                <c:pt idx="5">
                  <c:v>472</c:v>
                </c:pt>
                <c:pt idx="6">
                  <c:v>573</c:v>
                </c:pt>
                <c:pt idx="7">
                  <c:v>701</c:v>
                </c:pt>
                <c:pt idx="8">
                  <c:v>785</c:v>
                </c:pt>
                <c:pt idx="9">
                  <c:v>893</c:v>
                </c:pt>
                <c:pt idx="10">
                  <c:v>1004</c:v>
                </c:pt>
                <c:pt idx="11">
                  <c:v>1168</c:v>
                </c:pt>
                <c:pt idx="12">
                  <c:v>1309</c:v>
                </c:pt>
                <c:pt idx="13">
                  <c:v>1475</c:v>
                </c:pt>
                <c:pt idx="14">
                  <c:v>1619</c:v>
                </c:pt>
                <c:pt idx="15">
                  <c:v>1764</c:v>
                </c:pt>
                <c:pt idx="16">
                  <c:v>1933</c:v>
                </c:pt>
                <c:pt idx="17">
                  <c:v>2080</c:v>
                </c:pt>
                <c:pt idx="18">
                  <c:v>2249</c:v>
                </c:pt>
                <c:pt idx="19">
                  <c:v>2412</c:v>
                </c:pt>
                <c:pt idx="20">
                  <c:v>2590</c:v>
                </c:pt>
                <c:pt idx="21">
                  <c:v>2757</c:v>
                </c:pt>
                <c:pt idx="22">
                  <c:v>2927</c:v>
                </c:pt>
                <c:pt idx="23">
                  <c:v>3158</c:v>
                </c:pt>
                <c:pt idx="24">
                  <c:v>3350</c:v>
                </c:pt>
                <c:pt idx="25">
                  <c:v>3551</c:v>
                </c:pt>
                <c:pt idx="26">
                  <c:v>3805</c:v>
                </c:pt>
                <c:pt idx="27">
                  <c:v>4073</c:v>
                </c:pt>
                <c:pt idx="28">
                  <c:v>4397</c:v>
                </c:pt>
                <c:pt idx="29">
                  <c:v>4678</c:v>
                </c:pt>
                <c:pt idx="30">
                  <c:v>5014</c:v>
                </c:pt>
                <c:pt idx="31">
                  <c:v>5355</c:v>
                </c:pt>
                <c:pt idx="32">
                  <c:v>5653</c:v>
                </c:pt>
                <c:pt idx="33">
                  <c:v>5967</c:v>
                </c:pt>
                <c:pt idx="34">
                  <c:v>6277</c:v>
                </c:pt>
                <c:pt idx="35">
                  <c:v>6654</c:v>
                </c:pt>
                <c:pt idx="36">
                  <c:v>6983</c:v>
                </c:pt>
                <c:pt idx="37">
                  <c:v>7365</c:v>
                </c:pt>
                <c:pt idx="38">
                  <c:v>7797</c:v>
                </c:pt>
                <c:pt idx="39">
                  <c:v>8264</c:v>
                </c:pt>
                <c:pt idx="40">
                  <c:v>8641</c:v>
                </c:pt>
                <c:pt idx="41">
                  <c:v>9031</c:v>
                </c:pt>
                <c:pt idx="42">
                  <c:v>9354</c:v>
                </c:pt>
                <c:pt idx="43">
                  <c:v>9693</c:v>
                </c:pt>
                <c:pt idx="44">
                  <c:v>10061</c:v>
                </c:pt>
                <c:pt idx="45">
                  <c:v>10472</c:v>
                </c:pt>
                <c:pt idx="46">
                  <c:v>10905</c:v>
                </c:pt>
                <c:pt idx="47">
                  <c:v>11357</c:v>
                </c:pt>
                <c:pt idx="48">
                  <c:v>11761</c:v>
                </c:pt>
                <c:pt idx="49">
                  <c:v>12222</c:v>
                </c:pt>
                <c:pt idx="50">
                  <c:v>12645</c:v>
                </c:pt>
                <c:pt idx="51">
                  <c:v>13036</c:v>
                </c:pt>
                <c:pt idx="52">
                  <c:v>13410</c:v>
                </c:pt>
                <c:pt idx="53">
                  <c:v>13785</c:v>
                </c:pt>
                <c:pt idx="54">
                  <c:v>14178</c:v>
                </c:pt>
                <c:pt idx="55">
                  <c:v>14579</c:v>
                </c:pt>
                <c:pt idx="56">
                  <c:v>14909</c:v>
                </c:pt>
                <c:pt idx="57">
                  <c:v>15180</c:v>
                </c:pt>
                <c:pt idx="58">
                  <c:v>15479</c:v>
                </c:pt>
                <c:pt idx="59">
                  <c:v>15841</c:v>
                </c:pt>
                <c:pt idx="60">
                  <c:v>16203</c:v>
                </c:pt>
                <c:pt idx="61">
                  <c:v>16590</c:v>
                </c:pt>
                <c:pt idx="62">
                  <c:v>16991</c:v>
                </c:pt>
                <c:pt idx="63">
                  <c:v>17358</c:v>
                </c:pt>
                <c:pt idx="64">
                  <c:v>17778</c:v>
                </c:pt>
                <c:pt idx="65">
                  <c:v>18098</c:v>
                </c:pt>
                <c:pt idx="66">
                  <c:v>18425</c:v>
                </c:pt>
                <c:pt idx="67">
                  <c:v>18761</c:v>
                </c:pt>
                <c:pt idx="68">
                  <c:v>19037</c:v>
                </c:pt>
                <c:pt idx="69">
                  <c:v>19302</c:v>
                </c:pt>
                <c:pt idx="70">
                  <c:v>19603</c:v>
                </c:pt>
                <c:pt idx="71">
                  <c:v>19940</c:v>
                </c:pt>
                <c:pt idx="72">
                  <c:v>20060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0-48A4-A2AA-410F57212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21024"/>
        <c:axId val="129922560"/>
      </c:barChart>
      <c:dateAx>
        <c:axId val="129921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22560"/>
        <c:crosses val="autoZero"/>
        <c:auto val="1"/>
        <c:lblOffset val="100"/>
        <c:baseTimeUnit val="months"/>
        <c:majorUnit val="12"/>
        <c:majorTimeUnit val="months"/>
      </c:dateAx>
      <c:valAx>
        <c:axId val="129922560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21024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Bleeding</c:v>
                </c:pt>
              </c:strCache>
            </c:strRef>
          </c:tx>
          <c:spPr>
            <a:solidFill>
              <a:srgbClr val="A40000"/>
            </a:solidFill>
            <a:ln>
              <a:noFill/>
            </a:ln>
            <a:effectLst/>
          </c:spPr>
          <c:invertIfNegative val="0"/>
          <c:cat>
            <c:numRef>
              <c:f>Sheet1!$B$4:$B$22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14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28</c:v>
                </c:pt>
              </c:numCache>
            </c:num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311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9-4372-B0D5-F3C59604C5F0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Pulmonary Embolism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Sheet1!$B$4:$B$22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14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28</c:v>
                </c:pt>
              </c:numCache>
            </c:numRef>
          </c:cat>
          <c:val>
            <c:numRef>
              <c:f>Sheet1!$D$4:$D$22</c:f>
              <c:numCache>
                <c:formatCode>General</c:formatCode>
                <c:ptCount val="19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9-4372-B0D5-F3C59604C5F0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Sheet1!$B$4:$B$22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14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28</c:v>
                </c:pt>
              </c:numCache>
            </c:numRef>
          </c:cat>
          <c:val>
            <c:numRef>
              <c:f>Sheet1!$E$4:$E$22</c:f>
              <c:numCache>
                <c:formatCode>General</c:formatCode>
                <c:ptCount val="19"/>
                <c:pt idx="0">
                  <c:v>50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9-4372-B0D5-F3C59604C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875456"/>
        <c:axId val="57897728"/>
      </c:barChart>
      <c:catAx>
        <c:axId val="5787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7728"/>
        <c:crosses val="autoZero"/>
        <c:auto val="1"/>
        <c:lblAlgn val="ctr"/>
        <c:lblOffset val="100"/>
        <c:noMultiLvlLbl val="0"/>
      </c:catAx>
      <c:valAx>
        <c:axId val="578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7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Death!$C$3</c:f>
              <c:strCache>
                <c:ptCount val="1"/>
                <c:pt idx="0">
                  <c:v>Bleeding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Death!$C$4:$C$27</c:f>
              <c:numCache>
                <c:formatCode>General</c:formatCode>
                <c:ptCount val="24"/>
                <c:pt idx="0">
                  <c:v>40</c:v>
                </c:pt>
                <c:pt idx="1">
                  <c:v>55</c:v>
                </c:pt>
                <c:pt idx="2">
                  <c:v>37</c:v>
                </c:pt>
                <c:pt idx="3">
                  <c:v>25</c:v>
                </c:pt>
                <c:pt idx="4">
                  <c:v>22</c:v>
                </c:pt>
                <c:pt idx="5">
                  <c:v>16</c:v>
                </c:pt>
                <c:pt idx="6">
                  <c:v>24</c:v>
                </c:pt>
                <c:pt idx="7">
                  <c:v>14</c:v>
                </c:pt>
                <c:pt idx="8">
                  <c:v>10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9</c:v>
                </c:pt>
                <c:pt idx="13">
                  <c:v>6</c:v>
                </c:pt>
                <c:pt idx="14">
                  <c:v>6</c:v>
                </c:pt>
                <c:pt idx="15">
                  <c:v>9</c:v>
                </c:pt>
                <c:pt idx="16">
                  <c:v>2</c:v>
                </c:pt>
                <c:pt idx="17">
                  <c:v>3</c:v>
                </c:pt>
                <c:pt idx="18">
                  <c:v>1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7-467A-8735-F8EACFA4AC46}"/>
            </c:ext>
          </c:extLst>
        </c:ser>
        <c:ser>
          <c:idx val="1"/>
          <c:order val="1"/>
          <c:tx>
            <c:strRef>
              <c:f>Death!$D$3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Death!$D$4:$D$27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1-8E67-467A-8735-F8EACFA4AC46}"/>
            </c:ext>
          </c:extLst>
        </c:ser>
        <c:ser>
          <c:idx val="2"/>
          <c:order val="2"/>
          <c:tx>
            <c:strRef>
              <c:f>Death!$E$3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Death!$B$4:$B$27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Death!$E$4:$E$27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7-467A-8735-F8EACFA4A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44640"/>
        <c:axId val="58146176"/>
      </c:barChart>
      <c:catAx>
        <c:axId val="581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146176"/>
        <c:crosses val="autoZero"/>
        <c:auto val="1"/>
        <c:lblAlgn val="ctr"/>
        <c:lblOffset val="100"/>
        <c:noMultiLvlLbl val="0"/>
      </c:catAx>
      <c:valAx>
        <c:axId val="5814617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144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A40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8FA-4700-B120-44ECA141005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58FA-4700-B120-44ECA141005A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58FA-4700-B120-44ECA141005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58FA-4700-B120-44ECA141005A}"/>
              </c:ext>
            </c:extLst>
          </c:dPt>
          <c:dLbls>
            <c:dLbl>
              <c:idx val="0"/>
              <c:layout>
                <c:manualLayout>
                  <c:x val="-0.10956796533710599"/>
                  <c:y val="-0.305962732868472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1% (578)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FA-4700-B120-44ECA141005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1</a:t>
                    </a:r>
                    <a:r>
                      <a:rPr lang="en-US" b="1" dirty="0" smtClean="0"/>
                      <a:t>1</a:t>
                    </a:r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FA-4700-B120-44ECA141005A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FA-4700-B120-44ECA141005A}"/>
                </c:ext>
              </c:extLst>
            </c:dLbl>
            <c:dLbl>
              <c:idx val="3"/>
              <c:layout>
                <c:manualLayout>
                  <c:x val="1.8752530830235613E-2"/>
                  <c:y val="9.76603491897767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1</a:t>
                    </a:r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42016163546763E-2"/>
                      <c:h val="7.26200516152347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8FA-4700-B120-44ECA1410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hysterectomy!$A$1:$A$4</c:f>
              <c:strCache>
                <c:ptCount val="4"/>
                <c:pt idx="0">
                  <c:v>Bleeding</c:v>
                </c:pt>
                <c:pt idx="1">
                  <c:v>Abnormally adherent placenta</c:v>
                </c:pt>
                <c:pt idx="2">
                  <c:v>Ruptured uterus</c:v>
                </c:pt>
                <c:pt idx="3">
                  <c:v>Other</c:v>
                </c:pt>
              </c:strCache>
            </c:strRef>
          </c:cat>
          <c:val>
            <c:numRef>
              <c:f>hysterectomy!$B$1:$B$4</c:f>
              <c:numCache>
                <c:formatCode>General</c:formatCode>
                <c:ptCount val="4"/>
                <c:pt idx="0">
                  <c:v>578</c:v>
                </c:pt>
                <c:pt idx="1">
                  <c:v>77</c:v>
                </c:pt>
                <c:pt idx="2">
                  <c:v>47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FA-4700-B120-44ECA1410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Hyst!$C$3</c:f>
              <c:strCache>
                <c:ptCount val="1"/>
                <c:pt idx="0">
                  <c:v>To control bleeding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Hyst!$B$4:$B$27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Hyst!$C$4:$C$27</c:f>
              <c:numCache>
                <c:formatCode>General</c:formatCode>
                <c:ptCount val="24"/>
                <c:pt idx="0">
                  <c:v>191</c:v>
                </c:pt>
                <c:pt idx="1">
                  <c:v>154</c:v>
                </c:pt>
                <c:pt idx="2">
                  <c:v>73</c:v>
                </c:pt>
                <c:pt idx="3">
                  <c:v>28</c:v>
                </c:pt>
                <c:pt idx="4">
                  <c:v>11</c:v>
                </c:pt>
                <c:pt idx="5">
                  <c:v>13</c:v>
                </c:pt>
                <c:pt idx="6">
                  <c:v>8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6-41F6-AC8D-A062B2D4B081}"/>
            </c:ext>
          </c:extLst>
        </c:ser>
        <c:ser>
          <c:idx val="2"/>
          <c:order val="1"/>
          <c:tx>
            <c:strRef>
              <c:f>Hyst!$D$3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Hyst!$B$4:$B$27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Hyst!$D$4:$D$27</c:f>
              <c:numCache>
                <c:formatCode>General</c:formatCode>
                <c:ptCount val="24"/>
                <c:pt idx="0">
                  <c:v>58</c:v>
                </c:pt>
                <c:pt idx="1">
                  <c:v>24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6-41F6-AC8D-A062B2D4B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953856"/>
        <c:axId val="74955392"/>
      </c:barChart>
      <c:catAx>
        <c:axId val="74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955392"/>
        <c:crosses val="autoZero"/>
        <c:auto val="1"/>
        <c:lblAlgn val="ctr"/>
        <c:lblOffset val="100"/>
        <c:noMultiLvlLbl val="0"/>
      </c:catAx>
      <c:valAx>
        <c:axId val="74955392"/>
        <c:scaling>
          <c:orientation val="minMax"/>
          <c:max val="2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95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3"/>
            <a:ext cx="2945658" cy="498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8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5488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96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37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04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845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8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12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73789" y="5186075"/>
            <a:ext cx="5390304" cy="4243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3816572" y="10235578"/>
            <a:ext cx="2919747" cy="5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326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73789" y="5186075"/>
            <a:ext cx="5390304" cy="4243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3816572" y="10235578"/>
            <a:ext cx="2919747" cy="540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7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96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82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592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7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6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99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0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8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20 211 patients were randomly assigned to tranexamic acid or placebo.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data from four patients were removed from the trial because their consent was withdrawn after randomisation.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outcome data were available for 20,127 (99·6%) randomised patients.</a:t>
            </a:r>
          </a:p>
        </p:txBody>
      </p:sp>
    </p:spTree>
    <p:extLst>
      <p:ext uri="{BB962C8B-B14F-4D97-AF65-F5344CB8AC3E}">
        <p14:creationId xmlns:p14="http://schemas.microsoft.com/office/powerpoint/2010/main" val="87377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35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56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31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43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6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06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108409"/>
            <a:ext cx="1264936" cy="64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6118415"/>
            <a:ext cx="1209571" cy="635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108409"/>
            <a:ext cx="1264936" cy="64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6118415"/>
            <a:ext cx="1209571" cy="635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108409"/>
            <a:ext cx="1264936" cy="645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6118415"/>
            <a:ext cx="1209571" cy="635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576" y="476672"/>
            <a:ext cx="777686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80814" y="558924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>
                <a:latin typeface="Bookman Old Style" panose="02050604050505020204" pitchFamily="18" charset="0"/>
              </a:rPr>
              <a:t>WOMAN Trial Collaborators</a:t>
            </a:r>
            <a:endParaRPr lang="en-GB" sz="18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Shape 375"/>
          <p:cNvGraphicFramePr/>
          <p:nvPr>
            <p:extLst>
              <p:ext uri="{D42A27DB-BD31-4B8C-83A1-F6EECF244321}">
                <p14:modId xmlns:p14="http://schemas.microsoft.com/office/powerpoint/2010/main" val="3137375446"/>
              </p:ext>
            </p:extLst>
          </p:nvPr>
        </p:nvGraphicFramePr>
        <p:xfrm>
          <a:off x="2466975" y="1095716"/>
          <a:ext cx="7272000" cy="5488800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n (%)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n (%)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</a:t>
                      </a:r>
                      <a:r>
                        <a:rPr lang="en-GB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delivery and randomisation (h)</a:t>
                      </a:r>
                      <a:endParaRPr lang="en-GB" sz="18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>
                          <a:latin typeface="Calibri" pitchFamily="34" charset="0"/>
                          <a:cs typeface="Calibri" pitchFamily="34" charset="0"/>
                        </a:rPr>
                        <a:t>≤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4852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4733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to </a:t>
                      </a:r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≤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2678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2691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2517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2574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&lt;1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&lt;1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Placenta fully delivered</a:t>
                      </a:r>
                      <a:endParaRPr lang="en-GB" sz="18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Yes</a:t>
                      </a:r>
                      <a:endParaRPr lang="en-GB" sz="1800" b="0" i="0" u="none" strike="noStrike" dirty="0"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9089 (90)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9016 (90)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No</a:t>
                      </a:r>
                      <a:endParaRPr lang="en-GB" sz="1800" b="0" i="0" u="none" strike="noStrike" dirty="0"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962 (10)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990 (10)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cause of haemorrhage</a:t>
                      </a:r>
                      <a:endParaRPr lang="en-GB" sz="18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Uterine </a:t>
                      </a:r>
                      <a:r>
                        <a:rPr lang="en-GB" sz="1800" b="0" i="0" u="none" strike="noStrik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atony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6347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Placenta praevia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</a:t>
                      </a:r>
                      <a:r>
                        <a:rPr lang="en-GB" sz="1800" b="0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accreta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943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935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trauma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tears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1834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720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Systolic </a:t>
                      </a: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pressure </a:t>
                      </a:r>
                      <a:r>
                        <a:rPr lang="en-GB" sz="18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(mmHg)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8138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8065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&lt;90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1908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1929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&lt;1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&lt;1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76" name="Shape 376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 characteristics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76" name="Shape 376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 characteristics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3428" y="1095716"/>
          <a:ext cx="7272000" cy="4500000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n (%)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volume of blood loss </a:t>
                      </a:r>
                      <a:r>
                        <a:rPr lang="en-GB" sz="18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(mL)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313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to 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4949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4861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 to 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1500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2832 (28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2882 (29)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&gt;1500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1973 (20)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1953 (20)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known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Uterotonic</a:t>
                      </a:r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prophylaxis given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9687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9618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 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signs of </a:t>
                      </a:r>
                      <a:r>
                        <a:rPr lang="en-GB" sz="1800" b="1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haemodynamic</a:t>
                      </a:r>
                      <a:r>
                        <a:rPr lang="en-GB" sz="18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8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instability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5961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5898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4090 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4110 </a:t>
                      </a: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41)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4672163" y="6165304"/>
            <a:ext cx="283571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 since randomisation</a:t>
            </a:r>
          </a:p>
        </p:txBody>
      </p:sp>
      <p:sp>
        <p:nvSpPr>
          <p:cNvPr id="393" name="Shape 393"/>
          <p:cNvSpPr txBox="1"/>
          <p:nvPr/>
        </p:nvSpPr>
        <p:spPr>
          <a:xfrm rot="-5400000">
            <a:off x="-254001" y="3650345"/>
            <a:ext cx="207704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deaths</a:t>
            </a:r>
          </a:p>
        </p:txBody>
      </p:sp>
      <p:grpSp>
        <p:nvGrpSpPr>
          <p:cNvPr id="394" name="Shape 394"/>
          <p:cNvGrpSpPr/>
          <p:nvPr/>
        </p:nvGrpSpPr>
        <p:grpSpPr>
          <a:xfrm>
            <a:off x="8597900" y="2397759"/>
            <a:ext cx="2432353" cy="923329"/>
            <a:chOff x="6375400" y="2346959"/>
            <a:chExt cx="2432353" cy="923329"/>
          </a:xfrm>
        </p:grpSpPr>
        <p:sp>
          <p:nvSpPr>
            <p:cNvPr id="395" name="Shape 395"/>
            <p:cNvSpPr/>
            <p:nvPr/>
          </p:nvSpPr>
          <p:spPr>
            <a:xfrm>
              <a:off x="6375400" y="2438400"/>
              <a:ext cx="292100" cy="190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377939" y="2720340"/>
              <a:ext cx="292100" cy="19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377939" y="3002280"/>
              <a:ext cx="292100" cy="1905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6629400" y="2346959"/>
              <a:ext cx="2178353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Pulmonary embolism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</a:p>
          </p:txBody>
        </p:sp>
      </p:grp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44434"/>
              </p:ext>
            </p:extLst>
          </p:nvPr>
        </p:nvGraphicFramePr>
        <p:xfrm>
          <a:off x="1055440" y="908720"/>
          <a:ext cx="97930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90" name="Shape 390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 by days since </a:t>
              </a: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randomisation</a:t>
              </a:r>
            </a:p>
          </p:txBody>
        </p:sp>
        <p:cxnSp>
          <p:nvCxnSpPr>
            <p:cNvPr id="12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4471033" y="6093296"/>
            <a:ext cx="296190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 since randomisation</a:t>
            </a:r>
          </a:p>
        </p:txBody>
      </p:sp>
      <p:sp>
        <p:nvSpPr>
          <p:cNvPr id="406" name="Shape 406"/>
          <p:cNvSpPr txBox="1"/>
          <p:nvPr/>
        </p:nvSpPr>
        <p:spPr>
          <a:xfrm rot="-5400000">
            <a:off x="-359090" y="3650345"/>
            <a:ext cx="207704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deaths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405" name="Shape 40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 </a:t>
              </a: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 </a:t>
              </a: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hours since </a:t>
              </a:r>
              <a:r>
                <a:rPr lang="en-GB" sz="4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randomisation</a:t>
              </a:r>
            </a:p>
          </p:txBody>
        </p:sp>
        <p:cxnSp>
          <p:nvCxnSpPr>
            <p:cNvPr id="12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98592898"/>
              </p:ext>
            </p:extLst>
          </p:nvPr>
        </p:nvGraphicFramePr>
        <p:xfrm>
          <a:off x="911424" y="908720"/>
          <a:ext cx="100811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7" name="Shape 407"/>
          <p:cNvGrpSpPr/>
          <p:nvPr/>
        </p:nvGrpSpPr>
        <p:grpSpPr>
          <a:xfrm>
            <a:off x="9078761" y="2829807"/>
            <a:ext cx="2432353" cy="671201"/>
            <a:chOff x="6375400" y="2346959"/>
            <a:chExt cx="2432353" cy="671201"/>
          </a:xfrm>
        </p:grpSpPr>
        <p:sp>
          <p:nvSpPr>
            <p:cNvPr id="410" name="Shape 410"/>
            <p:cNvSpPr/>
            <p:nvPr/>
          </p:nvSpPr>
          <p:spPr>
            <a:xfrm>
              <a:off x="6377939" y="2717428"/>
              <a:ext cx="292100" cy="1905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375400" y="2438400"/>
              <a:ext cx="292100" cy="190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 txBox="1"/>
            <p:nvPr/>
          </p:nvSpPr>
          <p:spPr>
            <a:xfrm>
              <a:off x="6629400" y="2346959"/>
              <a:ext cx="2178353" cy="6712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36432"/>
              </p:ext>
            </p:extLst>
          </p:nvPr>
        </p:nvGraphicFramePr>
        <p:xfrm>
          <a:off x="1057433" y="2132474"/>
          <a:ext cx="10294375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Bleeding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155 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1.5)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191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1.9)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0.81 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0.65–1.00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0.045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3550"/>
              </p:ext>
            </p:extLst>
          </p:nvPr>
        </p:nvGraphicFramePr>
        <p:xfrm>
          <a:off x="1057430" y="2734371"/>
          <a:ext cx="10245200" cy="407504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50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Pulmonary embolism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0.1)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GB" sz="2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(0.1)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0.90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0.38–2.13)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49048"/>
              </p:ext>
            </p:extLst>
          </p:nvPr>
        </p:nvGraphicFramePr>
        <p:xfrm>
          <a:off x="1057432" y="3880397"/>
          <a:ext cx="10245200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Sepsis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1.87 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0.79–4.40)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52163"/>
              </p:ext>
            </p:extLst>
          </p:nvPr>
        </p:nvGraphicFramePr>
        <p:xfrm>
          <a:off x="1060794" y="5665739"/>
          <a:ext cx="10272740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All causes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227 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2.3)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256 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2.6)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0.88 (</a:t>
                      </a: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0.74–1.05</a:t>
                      </a: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67150"/>
              </p:ext>
            </p:extLst>
          </p:nvPr>
        </p:nvGraphicFramePr>
        <p:xfrm>
          <a:off x="1057433" y="3286052"/>
          <a:ext cx="10278035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Organ failure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25 (0.3)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18 (0.2)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1.38 (0.75–2.53)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80949"/>
              </p:ext>
            </p:extLst>
          </p:nvPr>
        </p:nvGraphicFramePr>
        <p:xfrm>
          <a:off x="1057432" y="4475511"/>
          <a:ext cx="10245200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Eclampsia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 (0.02)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8 (0.1)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0.25 (0.05–</a:t>
                      </a:r>
                      <a:r>
                        <a:rPr lang="en-GB" sz="2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1.17)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11001"/>
              </p:ext>
            </p:extLst>
          </p:nvPr>
        </p:nvGraphicFramePr>
        <p:xfrm>
          <a:off x="1058367" y="5067202"/>
          <a:ext cx="10245200" cy="457200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20 (0.2)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20 (0.2)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0.99 (0.54–1.85)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56805"/>
              </p:ext>
            </p:extLst>
          </p:nvPr>
        </p:nvGraphicFramePr>
        <p:xfrm>
          <a:off x="911424" y="1124744"/>
          <a:ext cx="10440864" cy="1005840"/>
        </p:xfrm>
        <a:graphic>
          <a:graphicData uri="http://schemas.openxmlformats.org/drawingml/2006/table">
            <a:tbl>
              <a:tblPr firstRow="1" bandRow="1">
                <a:tableStyleId>{7AD026F3-799D-4A66-90A3-DA93AA0E405E}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62390096"/>
                    </a:ext>
                  </a:extLst>
                </a:gridCol>
                <a:gridCol w="2233628">
                  <a:extLst>
                    <a:ext uri="{9D8B030D-6E8A-4147-A177-3AD203B41FA5}">
                      <a16:colId xmlns:a16="http://schemas.microsoft.com/office/drawing/2014/main" val="3938891719"/>
                    </a:ext>
                  </a:extLst>
                </a:gridCol>
                <a:gridCol w="1443823">
                  <a:extLst>
                    <a:ext uri="{9D8B030D-6E8A-4147-A177-3AD203B41FA5}">
                      <a16:colId xmlns:a16="http://schemas.microsoft.com/office/drawing/2014/main" val="3717904134"/>
                    </a:ext>
                  </a:extLst>
                </a:gridCol>
                <a:gridCol w="2727303">
                  <a:extLst>
                    <a:ext uri="{9D8B030D-6E8A-4147-A177-3AD203B41FA5}">
                      <a16:colId xmlns:a16="http://schemas.microsoft.com/office/drawing/2014/main" val="2644981436"/>
                    </a:ext>
                  </a:extLst>
                </a:gridCol>
                <a:gridCol w="1372110">
                  <a:extLst>
                    <a:ext uri="{9D8B030D-6E8A-4147-A177-3AD203B41FA5}">
                      <a16:colId xmlns:a16="http://schemas.microsoft.com/office/drawing/2014/main" val="1864177236"/>
                    </a:ext>
                  </a:extLst>
                </a:gridCol>
              </a:tblGrid>
              <a:tr h="717919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 of death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N=10036 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18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N=9985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18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Risk</a:t>
                      </a:r>
                      <a:r>
                        <a:rPr lang="en-GB" sz="2400" b="1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 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(95% CI)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value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39573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11" name="Shape 418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Arrow Connector 21"/>
          <p:cNvCxnSpPr>
            <a:cxnSpLocks noChangeShapeType="1"/>
          </p:cNvCxnSpPr>
          <p:nvPr/>
        </p:nvCxnSpPr>
        <p:spPr bwMode="auto">
          <a:xfrm flipH="1">
            <a:off x="2927648" y="1891431"/>
            <a:ext cx="3312000" cy="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sp>
        <p:nvSpPr>
          <p:cNvPr id="134" name="Rectangle 46"/>
          <p:cNvSpPr>
            <a:spLocks noChangeAspect="1" noChangeArrowheads="1"/>
          </p:cNvSpPr>
          <p:nvPr/>
        </p:nvSpPr>
        <p:spPr bwMode="auto">
          <a:xfrm>
            <a:off x="6274479" y="4678375"/>
            <a:ext cx="198000" cy="1980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Rectangle 46"/>
          <p:cNvSpPr>
            <a:spLocks noChangeAspect="1" noChangeArrowheads="1"/>
          </p:cNvSpPr>
          <p:nvPr/>
        </p:nvSpPr>
        <p:spPr bwMode="auto">
          <a:xfrm>
            <a:off x="5120049" y="4323853"/>
            <a:ext cx="216000" cy="2160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Rectangle 46"/>
          <p:cNvSpPr>
            <a:spLocks noChangeAspect="1" noChangeArrowheads="1"/>
          </p:cNvSpPr>
          <p:nvPr/>
        </p:nvSpPr>
        <p:spPr bwMode="auto">
          <a:xfrm>
            <a:off x="5595530" y="3424419"/>
            <a:ext cx="118800" cy="1188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Rectangle 46"/>
          <p:cNvSpPr>
            <a:spLocks noChangeAspect="1" noChangeArrowheads="1"/>
          </p:cNvSpPr>
          <p:nvPr/>
        </p:nvSpPr>
        <p:spPr bwMode="auto">
          <a:xfrm>
            <a:off x="5656490" y="2971496"/>
            <a:ext cx="295200" cy="2952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46"/>
          <p:cNvSpPr>
            <a:spLocks noChangeAspect="1" noChangeArrowheads="1"/>
          </p:cNvSpPr>
          <p:nvPr/>
        </p:nvSpPr>
        <p:spPr bwMode="auto">
          <a:xfrm>
            <a:off x="7441938" y="2167347"/>
            <a:ext cx="154800" cy="1548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angle 46"/>
          <p:cNvSpPr>
            <a:spLocks noChangeAspect="1" noChangeArrowheads="1"/>
          </p:cNvSpPr>
          <p:nvPr/>
        </p:nvSpPr>
        <p:spPr bwMode="auto">
          <a:xfrm>
            <a:off x="4147148" y="1830662"/>
            <a:ext cx="129600" cy="1296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951972" y="943038"/>
            <a:ext cx="2225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Time since delivery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9686085" y="167925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0.60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0.41–0.88)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9687944" y="2027539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1.07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0.76–1.51)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9685858" y="5345846"/>
            <a:ext cx="216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0.81 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0.65–1.00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955610" y="1690091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&gt;1–3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hours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55610" y="2030303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&gt; 3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hours</a:t>
            </a:r>
          </a:p>
        </p:txBody>
      </p:sp>
      <p:sp>
        <p:nvSpPr>
          <p:cNvPr id="146" name="Line 24"/>
          <p:cNvSpPr>
            <a:spLocks noChangeShapeType="1"/>
          </p:cNvSpPr>
          <p:nvPr/>
        </p:nvSpPr>
        <p:spPr bwMode="auto">
          <a:xfrm flipV="1">
            <a:off x="6993076" y="1194389"/>
            <a:ext cx="852" cy="48600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4682620" y="5220895"/>
            <a:ext cx="2341935" cy="623349"/>
            <a:chOff x="3695156" y="4924851"/>
            <a:chExt cx="2341935" cy="379627"/>
          </a:xfrm>
          <a:solidFill>
            <a:srgbClr val="A40000"/>
          </a:solidFill>
        </p:grpSpPr>
        <p:sp>
          <p:nvSpPr>
            <p:cNvPr id="148" name="Isosceles Triangle 147"/>
            <p:cNvSpPr/>
            <p:nvPr/>
          </p:nvSpPr>
          <p:spPr>
            <a:xfrm rot="5400000">
              <a:off x="5201938" y="4467244"/>
              <a:ext cx="372485" cy="1297820"/>
            </a:xfrm>
            <a:prstGeom prst="triangle">
              <a:avLst/>
            </a:prstGeom>
            <a:grpFill/>
            <a:ln w="12700" cap="flat" cmpd="sng" algn="ctr">
              <a:solidFill>
                <a:srgbClr val="A4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49" name="Isosceles Triangle 148"/>
            <p:cNvSpPr/>
            <p:nvPr/>
          </p:nvSpPr>
          <p:spPr>
            <a:xfrm rot="16200000">
              <a:off x="4024129" y="4595878"/>
              <a:ext cx="379627" cy="1037573"/>
            </a:xfrm>
            <a:prstGeom prst="triangle">
              <a:avLst/>
            </a:prstGeom>
            <a:grpFill/>
            <a:ln w="12700" cap="flat" cmpd="sng" algn="ctr">
              <a:solidFill>
                <a:srgbClr val="A4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150" name="Line 24"/>
          <p:cNvSpPr>
            <a:spLocks noChangeShapeType="1"/>
          </p:cNvSpPr>
          <p:nvPr/>
        </p:nvSpPr>
        <p:spPr bwMode="auto">
          <a:xfrm flipV="1">
            <a:off x="5717450" y="1082316"/>
            <a:ext cx="0" cy="49680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Rectangle 118"/>
          <p:cNvSpPr>
            <a:spLocks noChangeArrowheads="1"/>
          </p:cNvSpPr>
          <p:nvPr/>
        </p:nvSpPr>
        <p:spPr bwMode="auto">
          <a:xfrm>
            <a:off x="9768408" y="977300"/>
            <a:ext cx="1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RR 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95%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CI)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529313" y="6432570"/>
            <a:ext cx="155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TXA better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913520" y="6432570"/>
            <a:ext cx="1537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TXA worse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959060" y="2531332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Type of delivery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9687421" y="2925208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0.82 (0.64–1.05)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9686088" y="3267139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0.80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0.54–1.18)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959319" y="2921851"/>
            <a:ext cx="3066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Vaginal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52432" y="3272472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Caesarean section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4" name="Straight Arrow Connector 21"/>
          <p:cNvCxnSpPr>
            <a:cxnSpLocks noChangeShapeType="1"/>
          </p:cNvCxnSpPr>
          <p:nvPr/>
        </p:nvCxnSpPr>
        <p:spPr bwMode="auto">
          <a:xfrm flipH="1">
            <a:off x="4514369" y="3128594"/>
            <a:ext cx="2880000" cy="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none" w="med" len="med"/>
          </a:ln>
        </p:spPr>
      </p:cxnSp>
      <p:cxnSp>
        <p:nvCxnSpPr>
          <p:cNvPr id="185" name="Straight Arrow Connector 21"/>
          <p:cNvCxnSpPr>
            <a:cxnSpLocks noChangeShapeType="1"/>
          </p:cNvCxnSpPr>
          <p:nvPr/>
        </p:nvCxnSpPr>
        <p:spPr bwMode="auto">
          <a:xfrm flipH="1">
            <a:off x="3799304" y="3483137"/>
            <a:ext cx="4356000" cy="1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 type="none"/>
            <a:tailEnd type="none" w="med" len="med"/>
          </a:ln>
        </p:spPr>
      </p:cxnSp>
      <p:sp>
        <p:nvSpPr>
          <p:cNvPr id="186" name="Rectangle 185"/>
          <p:cNvSpPr/>
          <p:nvPr/>
        </p:nvSpPr>
        <p:spPr>
          <a:xfrm>
            <a:off x="952659" y="3813165"/>
            <a:ext cx="2592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20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ause of haemorrhage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9685344" y="42224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0.74 (0.55–0.99)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685344" y="4566458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0.90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0.66–1.21)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51972" y="4216629"/>
            <a:ext cx="162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Uterine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atony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53832" y="4572808"/>
            <a:ext cx="319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Other / unknown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1" name="Straight Arrow Connector 21"/>
          <p:cNvCxnSpPr>
            <a:cxnSpLocks noChangeShapeType="1"/>
          </p:cNvCxnSpPr>
          <p:nvPr/>
        </p:nvCxnSpPr>
        <p:spPr bwMode="auto">
          <a:xfrm flipH="1">
            <a:off x="3855330" y="4427667"/>
            <a:ext cx="3078000" cy="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none" w="med" len="med"/>
          </a:ln>
        </p:spPr>
      </p:cxnSp>
      <p:cxnSp>
        <p:nvCxnSpPr>
          <p:cNvPr id="192" name="Straight Arrow Connector 21"/>
          <p:cNvCxnSpPr>
            <a:cxnSpLocks noChangeShapeType="1"/>
          </p:cNvCxnSpPr>
          <p:nvPr/>
        </p:nvCxnSpPr>
        <p:spPr bwMode="auto">
          <a:xfrm flipH="1">
            <a:off x="4655839" y="4778561"/>
            <a:ext cx="3636000" cy="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 type="none"/>
            <a:tailEnd type="none" w="med" len="med"/>
          </a:ln>
        </p:spPr>
      </p:cxnSp>
      <p:sp>
        <p:nvSpPr>
          <p:cNvPr id="195" name="Rectangle 194"/>
          <p:cNvSpPr/>
          <p:nvPr/>
        </p:nvSpPr>
        <p:spPr>
          <a:xfrm>
            <a:off x="954269" y="1335623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≤1 hour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9686650" y="1333938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0.80 (0.55–1.16)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9" name="Rectangle 46"/>
          <p:cNvSpPr>
            <a:spLocks noChangeAspect="1" noChangeArrowheads="1"/>
          </p:cNvSpPr>
          <p:nvPr/>
        </p:nvSpPr>
        <p:spPr bwMode="auto">
          <a:xfrm>
            <a:off x="5590485" y="1473724"/>
            <a:ext cx="129600" cy="129600"/>
          </a:xfrm>
          <a:prstGeom prst="rect">
            <a:avLst/>
          </a:prstGeom>
          <a:solidFill>
            <a:sysClr val="windowText" lastClr="000000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-11980" y="0"/>
            <a:ext cx="12204000" cy="828000"/>
            <a:chOff x="-11980" y="0"/>
            <a:chExt cx="12204000" cy="828000"/>
          </a:xfrm>
        </p:grpSpPr>
        <p:sp>
          <p:nvSpPr>
            <p:cNvPr id="193" name="Title 1"/>
            <p:cNvSpPr txBox="1">
              <a:spLocks/>
            </p:cNvSpPr>
            <p:nvPr/>
          </p:nvSpPr>
          <p:spPr>
            <a:xfrm>
              <a:off x="0" y="0"/>
              <a:ext cx="12192000" cy="828000"/>
            </a:xfrm>
            <a:prstGeom prst="rect">
              <a:avLst/>
            </a:prstGeom>
            <a:solidFill>
              <a:srgbClr val="DEB4B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Effect of TXA on death due to bleeding: subgroups</a:t>
              </a:r>
              <a:endPara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1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cxnSp>
        <p:nvCxnSpPr>
          <p:cNvPr id="72" name="Straight Arrow Connector 21"/>
          <p:cNvCxnSpPr>
            <a:cxnSpLocks noChangeShapeType="1"/>
          </p:cNvCxnSpPr>
          <p:nvPr/>
        </p:nvCxnSpPr>
        <p:spPr bwMode="auto">
          <a:xfrm flipH="1">
            <a:off x="3860324" y="1544092"/>
            <a:ext cx="4176000" cy="1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 type="none"/>
            <a:tailEnd type="none" w="med" len="med"/>
          </a:ln>
        </p:spPr>
      </p:cxnSp>
      <p:grpSp>
        <p:nvGrpSpPr>
          <p:cNvPr id="95" name="Group 94"/>
          <p:cNvGrpSpPr/>
          <p:nvPr/>
        </p:nvGrpSpPr>
        <p:grpSpPr>
          <a:xfrm>
            <a:off x="2789982" y="6004343"/>
            <a:ext cx="6991824" cy="507861"/>
            <a:chOff x="2789982" y="6004343"/>
            <a:chExt cx="6991824" cy="507861"/>
          </a:xfrm>
        </p:grpSpPr>
        <p:cxnSp>
          <p:nvCxnSpPr>
            <p:cNvPr id="74" name="Shape 649"/>
            <p:cNvCxnSpPr/>
            <p:nvPr/>
          </p:nvCxnSpPr>
          <p:spPr>
            <a:xfrm rot="10800000">
              <a:off x="7767940" y="6015534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651"/>
            <p:cNvCxnSpPr/>
            <p:nvPr/>
          </p:nvCxnSpPr>
          <p:spPr>
            <a:xfrm rot="10800000">
              <a:off x="9500415" y="6009928"/>
              <a:ext cx="1315" cy="14171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654"/>
            <p:cNvCxnSpPr/>
            <p:nvPr/>
          </p:nvCxnSpPr>
          <p:spPr>
            <a:xfrm rot="10800000" flipH="1">
              <a:off x="2848104" y="6011440"/>
              <a:ext cx="6660000" cy="9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655"/>
            <p:cNvCxnSpPr/>
            <p:nvPr/>
          </p:nvCxnSpPr>
          <p:spPr>
            <a:xfrm rot="10800000">
              <a:off x="4925483" y="6004343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656"/>
            <p:cNvCxnSpPr/>
            <p:nvPr/>
          </p:nvCxnSpPr>
          <p:spPr>
            <a:xfrm rot="10800000">
              <a:off x="6371524" y="6004343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" name="Shape 657"/>
            <p:cNvSpPr/>
            <p:nvPr/>
          </p:nvSpPr>
          <p:spPr>
            <a:xfrm>
              <a:off x="6954726" y="6140868"/>
              <a:ext cx="1554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81" name="Shape 658"/>
            <p:cNvSpPr/>
            <p:nvPr/>
          </p:nvSpPr>
          <p:spPr>
            <a:xfrm>
              <a:off x="4877183" y="6140868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.7</a:t>
              </a:r>
            </a:p>
          </p:txBody>
        </p:sp>
        <p:sp>
          <p:nvSpPr>
            <p:cNvPr id="82" name="Shape 659"/>
            <p:cNvSpPr/>
            <p:nvPr/>
          </p:nvSpPr>
          <p:spPr>
            <a:xfrm>
              <a:off x="5615372" y="6137693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.8</a:t>
              </a:r>
            </a:p>
          </p:txBody>
        </p:sp>
        <p:sp>
          <p:nvSpPr>
            <p:cNvPr id="83" name="Shape 660"/>
            <p:cNvSpPr/>
            <p:nvPr/>
          </p:nvSpPr>
          <p:spPr>
            <a:xfrm>
              <a:off x="6320724" y="6137693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.9</a:t>
              </a:r>
            </a:p>
          </p:txBody>
        </p:sp>
        <p:sp>
          <p:nvSpPr>
            <p:cNvPr id="84" name="Shape 661"/>
            <p:cNvSpPr/>
            <p:nvPr/>
          </p:nvSpPr>
          <p:spPr>
            <a:xfrm>
              <a:off x="7657658" y="6140868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1.1</a:t>
              </a:r>
            </a:p>
          </p:txBody>
        </p:sp>
        <p:cxnSp>
          <p:nvCxnSpPr>
            <p:cNvPr id="85" name="Shape 662"/>
            <p:cNvCxnSpPr/>
            <p:nvPr/>
          </p:nvCxnSpPr>
          <p:spPr>
            <a:xfrm rot="10800000">
              <a:off x="8740836" y="6005931"/>
              <a:ext cx="0" cy="11906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Shape 663"/>
            <p:cNvSpPr/>
            <p:nvPr/>
          </p:nvSpPr>
          <p:spPr>
            <a:xfrm>
              <a:off x="8627872" y="6139281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1.3</a:t>
              </a:r>
            </a:p>
          </p:txBody>
        </p:sp>
        <p:sp>
          <p:nvSpPr>
            <p:cNvPr id="87" name="Shape 664"/>
            <p:cNvSpPr/>
            <p:nvPr/>
          </p:nvSpPr>
          <p:spPr>
            <a:xfrm>
              <a:off x="9393880" y="6139281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</a:p>
          </p:txBody>
        </p:sp>
        <p:cxnSp>
          <p:nvCxnSpPr>
            <p:cNvPr id="88" name="Shape 665"/>
            <p:cNvCxnSpPr/>
            <p:nvPr/>
          </p:nvCxnSpPr>
          <p:spPr>
            <a:xfrm rot="10800000">
              <a:off x="4203590" y="6004345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Shape 666"/>
            <p:cNvSpPr/>
            <p:nvPr/>
          </p:nvSpPr>
          <p:spPr>
            <a:xfrm>
              <a:off x="4179374" y="6142456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.6</a:t>
              </a:r>
            </a:p>
          </p:txBody>
        </p:sp>
        <p:cxnSp>
          <p:nvCxnSpPr>
            <p:cNvPr id="90" name="Shape 667"/>
            <p:cNvCxnSpPr/>
            <p:nvPr/>
          </p:nvCxnSpPr>
          <p:spPr>
            <a:xfrm rot="10800000">
              <a:off x="3481244" y="6009309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Shape 668"/>
            <p:cNvSpPr/>
            <p:nvPr/>
          </p:nvSpPr>
          <p:spPr>
            <a:xfrm>
              <a:off x="3413117" y="6142872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.5</a:t>
              </a:r>
            </a:p>
          </p:txBody>
        </p:sp>
        <p:cxnSp>
          <p:nvCxnSpPr>
            <p:cNvPr id="92" name="Shape 669"/>
            <p:cNvCxnSpPr/>
            <p:nvPr/>
          </p:nvCxnSpPr>
          <p:spPr>
            <a:xfrm rot="10800000">
              <a:off x="5657651" y="6012362"/>
              <a:ext cx="0" cy="1190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Shape 667"/>
            <p:cNvCxnSpPr/>
            <p:nvPr/>
          </p:nvCxnSpPr>
          <p:spPr>
            <a:xfrm rot="10800000">
              <a:off x="2855640" y="6008588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" name="Shape 668"/>
            <p:cNvSpPr/>
            <p:nvPr/>
          </p:nvSpPr>
          <p:spPr>
            <a:xfrm>
              <a:off x="2789982" y="6139904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.4</a:t>
              </a:r>
              <a:endPara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9" name="Straight Arrow Connector 21"/>
          <p:cNvCxnSpPr>
            <a:cxnSpLocks noChangeShapeType="1"/>
          </p:cNvCxnSpPr>
          <p:nvPr/>
        </p:nvCxnSpPr>
        <p:spPr bwMode="auto">
          <a:xfrm flipH="1">
            <a:off x="5303912" y="2246391"/>
            <a:ext cx="4284000" cy="1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 type="none"/>
            <a:tailEnd type="none" w="med" len="med"/>
          </a:ln>
        </p:spPr>
      </p:cxnSp>
      <p:sp>
        <p:nvSpPr>
          <p:cNvPr id="67" name="Rectangle 66"/>
          <p:cNvSpPr/>
          <p:nvPr/>
        </p:nvSpPr>
        <p:spPr>
          <a:xfrm>
            <a:off x="953832" y="5333146"/>
            <a:ext cx="3197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All patients</a:t>
            </a:r>
          </a:p>
          <a:p>
            <a:pPr marL="0" marR="0" lvl="0" indent="0" defTabSz="846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2-sided p=0.045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304896"/>
              </p:ext>
            </p:extLst>
          </p:nvPr>
        </p:nvGraphicFramePr>
        <p:xfrm>
          <a:off x="684942" y="989462"/>
          <a:ext cx="7462966" cy="489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3" name="Shape 503"/>
          <p:cNvSpPr/>
          <p:nvPr/>
        </p:nvSpPr>
        <p:spPr>
          <a:xfrm>
            <a:off x="6822086" y="2463280"/>
            <a:ext cx="279379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causes </a:t>
            </a:r>
            <a:r>
              <a:rPr lang="en-GB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(n=709)</a:t>
            </a:r>
            <a:endParaRPr lang="en-GB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Shape 506"/>
          <p:cNvGrpSpPr/>
          <p:nvPr/>
        </p:nvGrpSpPr>
        <p:grpSpPr>
          <a:xfrm>
            <a:off x="6913488" y="2924944"/>
            <a:ext cx="4028943" cy="1594228"/>
            <a:chOff x="7531592" y="2914892"/>
            <a:chExt cx="4028943" cy="1594228"/>
          </a:xfrm>
        </p:grpSpPr>
        <p:sp>
          <p:nvSpPr>
            <p:cNvPr id="507" name="Shape 507"/>
            <p:cNvSpPr/>
            <p:nvPr/>
          </p:nvSpPr>
          <p:spPr>
            <a:xfrm>
              <a:off x="7531592" y="3035361"/>
              <a:ext cx="292100" cy="190500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7534132" y="3404385"/>
              <a:ext cx="292100" cy="190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7534132" y="4112678"/>
              <a:ext cx="292100" cy="1905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Shape 510"/>
            <p:cNvSpPr txBox="1"/>
            <p:nvPr/>
          </p:nvSpPr>
          <p:spPr>
            <a:xfrm>
              <a:off x="7785592" y="2914892"/>
              <a:ext cx="3774943" cy="15942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2800"/>
                </a:lnSpc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</a:p>
            <a:p>
              <a:pPr marL="0" marR="0" lvl="0" indent="0" algn="l" rtl="0">
                <a:lnSpc>
                  <a:spcPts val="2800"/>
                </a:lnSpc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Abnormally adherent placenta</a:t>
              </a:r>
            </a:p>
            <a:p>
              <a:pPr marL="0" marR="0" lvl="0" indent="0" algn="l" rtl="0">
                <a:lnSpc>
                  <a:spcPts val="2800"/>
                </a:lnSpc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Ruptured, damaged or infected uterus</a:t>
              </a:r>
            </a:p>
            <a:p>
              <a:pPr marL="0" marR="0" lvl="0" indent="0" algn="l" rtl="0">
                <a:lnSpc>
                  <a:spcPts val="2800"/>
                </a:lnSpc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7534132" y="3758894"/>
              <a:ext cx="292100" cy="190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502" name="Shape 502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4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Cause of hysterectomy</a:t>
              </a:r>
            </a:p>
          </p:txBody>
        </p:sp>
        <p:cxnSp>
          <p:nvCxnSpPr>
            <p:cNvPr id="11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4615049" y="6174017"/>
            <a:ext cx="296190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 since randomisation</a:t>
            </a:r>
          </a:p>
        </p:txBody>
      </p:sp>
      <p:sp>
        <p:nvSpPr>
          <p:cNvPr id="518" name="Shape 518"/>
          <p:cNvSpPr txBox="1"/>
          <p:nvPr/>
        </p:nvSpPr>
        <p:spPr>
          <a:xfrm rot="-5400000">
            <a:off x="-959119" y="3211311"/>
            <a:ext cx="29600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hysterectomies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516" name="Shape 516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Hysterectomy </a:t>
              </a: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 </a:t>
              </a: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hours since </a:t>
              </a: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randomisation</a:t>
              </a:r>
            </a:p>
          </p:txBody>
        </p:sp>
        <p:cxnSp>
          <p:nvCxnSpPr>
            <p:cNvPr id="12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69037192"/>
              </p:ext>
            </p:extLst>
          </p:nvPr>
        </p:nvGraphicFramePr>
        <p:xfrm>
          <a:off x="695400" y="836712"/>
          <a:ext cx="106571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Shape 407"/>
          <p:cNvGrpSpPr/>
          <p:nvPr/>
        </p:nvGrpSpPr>
        <p:grpSpPr>
          <a:xfrm>
            <a:off x="9078761" y="2829807"/>
            <a:ext cx="2432353" cy="671201"/>
            <a:chOff x="6375400" y="2346959"/>
            <a:chExt cx="2432353" cy="671201"/>
          </a:xfrm>
        </p:grpSpPr>
        <p:sp>
          <p:nvSpPr>
            <p:cNvPr id="17" name="Shape 410"/>
            <p:cNvSpPr/>
            <p:nvPr/>
          </p:nvSpPr>
          <p:spPr>
            <a:xfrm>
              <a:off x="6377939" y="2717428"/>
              <a:ext cx="292100" cy="1905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408"/>
            <p:cNvSpPr/>
            <p:nvPr/>
          </p:nvSpPr>
          <p:spPr>
            <a:xfrm>
              <a:off x="6375400" y="2438400"/>
              <a:ext cx="292100" cy="190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411"/>
            <p:cNvSpPr txBox="1"/>
            <p:nvPr/>
          </p:nvSpPr>
          <p:spPr>
            <a:xfrm>
              <a:off x="6629400" y="2346959"/>
              <a:ext cx="2178353" cy="6712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0" y="3425371"/>
            <a:ext cx="12192000" cy="3432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1" name="Shape 531"/>
          <p:cNvGraphicFramePr/>
          <p:nvPr>
            <p:extLst>
              <p:ext uri="{D42A27DB-BD31-4B8C-83A1-F6EECF244321}">
                <p14:modId xmlns:p14="http://schemas.microsoft.com/office/powerpoint/2010/main" val="3382168616"/>
              </p:ext>
            </p:extLst>
          </p:nvPr>
        </p:nvGraphicFramePr>
        <p:xfrm>
          <a:off x="1314444" y="1972183"/>
          <a:ext cx="9540000" cy="163816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 </a:t>
                      </a:r>
                      <a:r>
                        <a:rPr lang="en-GB" sz="1800" b="1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Outcome</a:t>
                      </a:r>
                      <a:endParaRPr lang="en-GB" sz="1800" b="1" i="0" u="none" strike="noStrike" dirty="0"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TXA </a:t>
                      </a:r>
                      <a:r>
                        <a:rPr lang="en-GB" sz="1800" b="1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(N=10036</a:t>
                      </a:r>
                      <a:r>
                        <a:rPr lang="en-GB" sz="1800" b="1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1800" b="1" i="0" u="none" strike="noStrike" dirty="0"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Placebo (N=9985</a:t>
                      </a:r>
                      <a:r>
                        <a:rPr lang="en-GB" sz="1800" b="1" i="0" u="none" strike="noStrike" dirty="0" smtClean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dirty="0" smtClean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1800" b="1" i="0" u="none" strike="noStrike" dirty="0">
                        <a:latin typeface="Calibri" pitchFamily="34" charset="0"/>
                        <a:ea typeface="Calibri"/>
                        <a:cs typeface="Calibri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RR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Hysterectomy (all causes)</a:t>
                      </a:r>
                    </a:p>
                  </a:txBody>
                  <a:tcPr marL="18000" marR="18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358 (3.6)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351 (3.5)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1.02 (0.88–1.17)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Hysterectomy (bleeding)</a:t>
                      </a:r>
                    </a:p>
                  </a:txBody>
                  <a:tcPr marL="18000" marR="18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283 (2.8)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295 (3.0)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0.95 (0.81–1.12)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 pitchFamily="34" charset="0"/>
                          <a:ea typeface="Calibri"/>
                          <a:cs typeface="Calibri" pitchFamily="34" charset="0"/>
                          <a:sym typeface="Calibri"/>
                        </a:rPr>
                        <a:t>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532" name="Shape 532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Hysterectomy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/>
        </p:nvSpPr>
        <p:spPr>
          <a:xfrm>
            <a:off x="7104112" y="2990770"/>
            <a:ext cx="409573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0.89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(0.75–1.05)</a:t>
            </a:r>
          </a:p>
        </p:txBody>
      </p:sp>
      <p:sp>
        <p:nvSpPr>
          <p:cNvPr id="544" name="Shape 544"/>
          <p:cNvSpPr/>
          <p:nvPr/>
        </p:nvSpPr>
        <p:spPr>
          <a:xfrm>
            <a:off x="8184233" y="3354356"/>
            <a:ext cx="30275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1.06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0.90–1.24)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6873296" y="4205266"/>
            <a:ext cx="432655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0.90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(0.76–1.06)</a:t>
            </a:r>
          </a:p>
        </p:txBody>
      </p:sp>
      <p:sp>
        <p:nvSpPr>
          <p:cNvPr id="546" name="Shape 546"/>
          <p:cNvSpPr/>
          <p:nvPr/>
        </p:nvSpPr>
        <p:spPr>
          <a:xfrm>
            <a:off x="8250086" y="4581485"/>
            <a:ext cx="296165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1.06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0.90–1.24)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6888088" y="1789256"/>
            <a:ext cx="433499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0.80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(0.63–1.00)</a:t>
            </a:r>
          </a:p>
        </p:txBody>
      </p:sp>
      <p:sp>
        <p:nvSpPr>
          <p:cNvPr id="548" name="Shape 548"/>
          <p:cNvSpPr/>
          <p:nvPr/>
        </p:nvSpPr>
        <p:spPr>
          <a:xfrm>
            <a:off x="8532932" y="2154421"/>
            <a:ext cx="26788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1.01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(0.82–1.25)</a:t>
            </a:r>
          </a:p>
        </p:txBody>
      </p:sp>
      <p:sp>
        <p:nvSpPr>
          <p:cNvPr id="549" name="Shape 549"/>
          <p:cNvSpPr/>
          <p:nvPr/>
        </p:nvSpPr>
        <p:spPr>
          <a:xfrm>
            <a:off x="1040364" y="5376127"/>
            <a:ext cx="275137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causes </a:t>
            </a:r>
          </a:p>
          <a:p>
            <a:pPr lvl="0">
              <a:buSzPct val="25000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Two-sided p=0·65</a:t>
            </a:r>
            <a:endParaRPr lang="en-GB" sz="20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5033261" y="6500351"/>
            <a:ext cx="132292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better</a:t>
            </a:r>
          </a:p>
        </p:txBody>
      </p:sp>
      <p:sp>
        <p:nvSpPr>
          <p:cNvPr id="551" name="Shape 551"/>
          <p:cNvSpPr/>
          <p:nvPr/>
        </p:nvSpPr>
        <p:spPr>
          <a:xfrm>
            <a:off x="7808225" y="6498537"/>
            <a:ext cx="131273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worse</a:t>
            </a:r>
          </a:p>
        </p:txBody>
      </p:sp>
      <p:cxnSp>
        <p:nvCxnSpPr>
          <p:cNvPr id="554" name="Shape 554"/>
          <p:cNvCxnSpPr/>
          <p:nvPr/>
        </p:nvCxnSpPr>
        <p:spPr>
          <a:xfrm rot="10800000">
            <a:off x="9488543" y="6090018"/>
            <a:ext cx="0" cy="14366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/>
          <p:nvPr/>
        </p:nvSpPr>
        <p:spPr>
          <a:xfrm>
            <a:off x="1056061" y="1067762"/>
            <a:ext cx="222407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since delivery</a:t>
            </a:r>
          </a:p>
        </p:txBody>
      </p:sp>
      <p:sp>
        <p:nvSpPr>
          <p:cNvPr id="591" name="Shape 591"/>
          <p:cNvSpPr/>
          <p:nvPr/>
        </p:nvSpPr>
        <p:spPr>
          <a:xfrm>
            <a:off x="1340102" y="1392220"/>
            <a:ext cx="518794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≤ 1 hour</a:t>
            </a:r>
          </a:p>
        </p:txBody>
      </p:sp>
      <p:sp>
        <p:nvSpPr>
          <p:cNvPr id="592" name="Shape 592"/>
          <p:cNvSpPr/>
          <p:nvPr/>
        </p:nvSpPr>
        <p:spPr>
          <a:xfrm>
            <a:off x="1350718" y="1785304"/>
            <a:ext cx="330512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 ≤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hours</a:t>
            </a:r>
          </a:p>
        </p:txBody>
      </p:sp>
      <p:sp>
        <p:nvSpPr>
          <p:cNvPr id="593" name="Shape 593"/>
          <p:cNvSpPr/>
          <p:nvPr/>
        </p:nvSpPr>
        <p:spPr>
          <a:xfrm>
            <a:off x="1343935" y="2147882"/>
            <a:ext cx="489608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&gt;3 hours</a:t>
            </a:r>
          </a:p>
        </p:txBody>
      </p:sp>
      <p:sp>
        <p:nvSpPr>
          <p:cNvPr id="594" name="Shape 594"/>
          <p:cNvSpPr/>
          <p:nvPr/>
        </p:nvSpPr>
        <p:spPr>
          <a:xfrm>
            <a:off x="8544273" y="1406920"/>
            <a:ext cx="26788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1.08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(0.91–1.28)</a:t>
            </a:r>
          </a:p>
        </p:txBody>
      </p:sp>
      <p:sp>
        <p:nvSpPr>
          <p:cNvPr id="595" name="Shape 595"/>
          <p:cNvSpPr/>
          <p:nvPr/>
        </p:nvSpPr>
        <p:spPr>
          <a:xfrm>
            <a:off x="1072655" y="2651938"/>
            <a:ext cx="188423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delivery</a:t>
            </a:r>
          </a:p>
        </p:txBody>
      </p:sp>
      <p:sp>
        <p:nvSpPr>
          <p:cNvPr id="596" name="Shape 596"/>
          <p:cNvSpPr/>
          <p:nvPr/>
        </p:nvSpPr>
        <p:spPr>
          <a:xfrm>
            <a:off x="1380030" y="2973878"/>
            <a:ext cx="421191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Vaginal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1350719" y="3359318"/>
            <a:ext cx="524933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Caesarean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1072655" y="3884582"/>
            <a:ext cx="258962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of haemorrhage</a:t>
            </a:r>
          </a:p>
        </p:txBody>
      </p:sp>
      <p:sp>
        <p:nvSpPr>
          <p:cNvPr id="599" name="Shape 599"/>
          <p:cNvSpPr/>
          <p:nvPr/>
        </p:nvSpPr>
        <p:spPr>
          <a:xfrm>
            <a:off x="1350719" y="4220283"/>
            <a:ext cx="428883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Uterine atony</a:t>
            </a:r>
          </a:p>
        </p:txBody>
      </p:sp>
      <p:sp>
        <p:nvSpPr>
          <p:cNvPr id="600" name="Shape 600"/>
          <p:cNvSpPr/>
          <p:nvPr/>
        </p:nvSpPr>
        <p:spPr>
          <a:xfrm>
            <a:off x="1351069" y="4599677"/>
            <a:ext cx="533462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912900" y="6092102"/>
            <a:ext cx="5814949" cy="448318"/>
            <a:chOff x="2255537" y="5184299"/>
            <a:chExt cx="5814949" cy="448318"/>
          </a:xfrm>
        </p:grpSpPr>
        <p:cxnSp>
          <p:nvCxnSpPr>
            <p:cNvPr id="137" name="Straight Connector 136"/>
            <p:cNvCxnSpPr>
              <a:cxnSpLocks noChangeShapeType="1"/>
            </p:cNvCxnSpPr>
            <p:nvPr/>
          </p:nvCxnSpPr>
          <p:spPr bwMode="auto">
            <a:xfrm flipV="1">
              <a:off x="2255537" y="5184299"/>
              <a:ext cx="5580000" cy="96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0" name="Rectangle 91"/>
            <p:cNvSpPr>
              <a:spLocks noChangeArrowheads="1"/>
            </p:cNvSpPr>
            <p:nvPr/>
          </p:nvSpPr>
          <p:spPr bwMode="auto">
            <a:xfrm>
              <a:off x="5409125" y="5323252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3968170" y="5320077"/>
              <a:ext cx="1939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cs typeface="Arial" charset="0"/>
                </a:rPr>
                <a:t>.8</a:t>
              </a:r>
            </a:p>
          </p:txBody>
        </p:sp>
        <p:sp>
          <p:nvSpPr>
            <p:cNvPr id="145" name="Line 14"/>
            <p:cNvSpPr>
              <a:spLocks noChangeShapeType="1"/>
            </p:cNvSpPr>
            <p:nvPr/>
          </p:nvSpPr>
          <p:spPr bwMode="auto">
            <a:xfrm flipV="1">
              <a:off x="7094937" y="5188314"/>
              <a:ext cx="285" cy="1317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6" name="Rectangle 103"/>
            <p:cNvSpPr>
              <a:spLocks noChangeArrowheads="1"/>
            </p:cNvSpPr>
            <p:nvPr/>
          </p:nvSpPr>
          <p:spPr bwMode="auto">
            <a:xfrm>
              <a:off x="6980671" y="5321665"/>
              <a:ext cx="3238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cs typeface="Arial" charset="0"/>
                </a:rPr>
                <a:t>1.3</a:t>
              </a:r>
            </a:p>
          </p:txBody>
        </p:sp>
        <p:sp>
          <p:nvSpPr>
            <p:cNvPr id="147" name="Rectangle 103"/>
            <p:cNvSpPr>
              <a:spLocks noChangeArrowheads="1"/>
            </p:cNvSpPr>
            <p:nvPr/>
          </p:nvSpPr>
          <p:spPr bwMode="auto">
            <a:xfrm>
              <a:off x="7746679" y="5321665"/>
              <a:ext cx="3238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cs typeface="Arial" charset="0"/>
                </a:rPr>
                <a:t>1.5</a:t>
              </a:r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V="1">
              <a:off x="2556389" y="5186729"/>
              <a:ext cx="0" cy="119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9" name="Rectangle 93"/>
            <p:cNvSpPr>
              <a:spLocks noChangeArrowheads="1"/>
            </p:cNvSpPr>
            <p:nvPr/>
          </p:nvSpPr>
          <p:spPr bwMode="auto">
            <a:xfrm>
              <a:off x="2532173" y="5324840"/>
              <a:ext cx="1939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cs typeface="Arial" charset="0"/>
                </a:rPr>
                <a:t>.6</a:t>
              </a:r>
              <a:endParaRPr lang="en-US" sz="2000" dirty="0">
                <a:cs typeface="Arial" charset="0"/>
              </a:endParaRPr>
            </a:p>
          </p:txBody>
        </p:sp>
      </p:grpSp>
      <p:sp>
        <p:nvSpPr>
          <p:cNvPr id="150" name="Rectangle 46"/>
          <p:cNvSpPr>
            <a:spLocks noChangeAspect="1" noChangeArrowheads="1"/>
          </p:cNvSpPr>
          <p:nvPr/>
        </p:nvSpPr>
        <p:spPr bwMode="auto">
          <a:xfrm>
            <a:off x="5580780" y="1877874"/>
            <a:ext cx="198000" cy="1980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1" name="Rectangle 46"/>
          <p:cNvSpPr>
            <a:spLocks noChangeAspect="1" noChangeArrowheads="1"/>
          </p:cNvSpPr>
          <p:nvPr/>
        </p:nvSpPr>
        <p:spPr bwMode="auto">
          <a:xfrm>
            <a:off x="7062681" y="2222195"/>
            <a:ext cx="230400" cy="2304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2" name="Rectangle 46"/>
          <p:cNvSpPr>
            <a:spLocks noChangeAspect="1" noChangeArrowheads="1"/>
          </p:cNvSpPr>
          <p:nvPr/>
        </p:nvSpPr>
        <p:spPr bwMode="auto">
          <a:xfrm>
            <a:off x="6129609" y="2979618"/>
            <a:ext cx="392400" cy="3924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3" name="Rectangle 46"/>
          <p:cNvSpPr>
            <a:spLocks noChangeAspect="1" noChangeArrowheads="1"/>
          </p:cNvSpPr>
          <p:nvPr/>
        </p:nvSpPr>
        <p:spPr bwMode="auto">
          <a:xfrm>
            <a:off x="7329765" y="3366890"/>
            <a:ext cx="385200" cy="3852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4" name="Rectangle 46"/>
          <p:cNvSpPr>
            <a:spLocks noChangeAspect="1" noChangeArrowheads="1"/>
          </p:cNvSpPr>
          <p:nvPr/>
        </p:nvSpPr>
        <p:spPr bwMode="auto">
          <a:xfrm>
            <a:off x="6214191" y="4236114"/>
            <a:ext cx="374400" cy="3744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5" name="Rectangle 46"/>
          <p:cNvSpPr>
            <a:spLocks noChangeAspect="1" noChangeArrowheads="1"/>
          </p:cNvSpPr>
          <p:nvPr/>
        </p:nvSpPr>
        <p:spPr bwMode="auto">
          <a:xfrm>
            <a:off x="7341955" y="4591784"/>
            <a:ext cx="399600" cy="399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56" name="Rectangle 46"/>
          <p:cNvSpPr>
            <a:spLocks noChangeAspect="1" noChangeArrowheads="1"/>
          </p:cNvSpPr>
          <p:nvPr/>
        </p:nvSpPr>
        <p:spPr bwMode="auto">
          <a:xfrm>
            <a:off x="7511306" y="1427802"/>
            <a:ext cx="345600" cy="345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158" name="Straight Arrow Connector 21"/>
          <p:cNvCxnSpPr>
            <a:cxnSpLocks noChangeShapeType="1"/>
          </p:cNvCxnSpPr>
          <p:nvPr/>
        </p:nvCxnSpPr>
        <p:spPr bwMode="auto">
          <a:xfrm flipH="1" flipV="1">
            <a:off x="5374223" y="4421532"/>
            <a:ext cx="217189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9" name="Straight Arrow Connector 21"/>
          <p:cNvCxnSpPr>
            <a:cxnSpLocks noChangeShapeType="1"/>
          </p:cNvCxnSpPr>
          <p:nvPr/>
        </p:nvCxnSpPr>
        <p:spPr bwMode="auto">
          <a:xfrm flipH="1" flipV="1">
            <a:off x="6469577" y="4792327"/>
            <a:ext cx="210354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sp>
        <p:nvSpPr>
          <p:cNvPr id="160" name="Line 24"/>
          <p:cNvSpPr>
            <a:spLocks noChangeShapeType="1"/>
          </p:cNvSpPr>
          <p:nvPr/>
        </p:nvSpPr>
        <p:spPr bwMode="auto">
          <a:xfrm flipV="1">
            <a:off x="7116345" y="1168284"/>
            <a:ext cx="0" cy="504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grpSp>
        <p:nvGrpSpPr>
          <p:cNvPr id="161" name="Group 160"/>
          <p:cNvGrpSpPr/>
          <p:nvPr/>
        </p:nvGrpSpPr>
        <p:grpSpPr>
          <a:xfrm>
            <a:off x="6208172" y="5401061"/>
            <a:ext cx="1441943" cy="359474"/>
            <a:chOff x="5195871" y="5065274"/>
            <a:chExt cx="1441943" cy="388758"/>
          </a:xfrm>
          <a:solidFill>
            <a:srgbClr val="A40000"/>
          </a:solidFill>
        </p:grpSpPr>
        <p:sp>
          <p:nvSpPr>
            <p:cNvPr id="162" name="Isosceles Triangle 161"/>
            <p:cNvSpPr/>
            <p:nvPr/>
          </p:nvSpPr>
          <p:spPr>
            <a:xfrm rot="5400000">
              <a:off x="6067002" y="4883220"/>
              <a:ext cx="385624" cy="756000"/>
            </a:xfrm>
            <a:prstGeom prst="triangle">
              <a:avLst/>
            </a:prstGeom>
            <a:grpFill/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63" name="Isosceles Triangle 162"/>
            <p:cNvSpPr/>
            <p:nvPr/>
          </p:nvSpPr>
          <p:spPr>
            <a:xfrm rot="16200000">
              <a:off x="5344239" y="4916906"/>
              <a:ext cx="385935" cy="682671"/>
            </a:xfrm>
            <a:prstGeom prst="triangle">
              <a:avLst/>
            </a:prstGeom>
            <a:grpFill/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64" name="Line 24"/>
          <p:cNvSpPr>
            <a:spLocks noChangeShapeType="1"/>
          </p:cNvSpPr>
          <p:nvPr/>
        </p:nvSpPr>
        <p:spPr bwMode="auto">
          <a:xfrm flipV="1">
            <a:off x="6900438" y="1106124"/>
            <a:ext cx="0" cy="500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166" name="Straight Arrow Connector 21"/>
          <p:cNvCxnSpPr>
            <a:cxnSpLocks noChangeShapeType="1"/>
          </p:cNvCxnSpPr>
          <p:nvPr/>
        </p:nvCxnSpPr>
        <p:spPr bwMode="auto">
          <a:xfrm flipH="1" flipV="1">
            <a:off x="6390539" y="3560388"/>
            <a:ext cx="21654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7" name="Straight Arrow Connector 21"/>
          <p:cNvCxnSpPr>
            <a:cxnSpLocks noChangeShapeType="1"/>
          </p:cNvCxnSpPr>
          <p:nvPr/>
        </p:nvCxnSpPr>
        <p:spPr bwMode="auto">
          <a:xfrm flipH="1">
            <a:off x="6469576" y="1601643"/>
            <a:ext cx="220405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8" name="Straight Arrow Connector 21"/>
          <p:cNvCxnSpPr>
            <a:cxnSpLocks noChangeShapeType="1"/>
          </p:cNvCxnSpPr>
          <p:nvPr/>
        </p:nvCxnSpPr>
        <p:spPr bwMode="auto">
          <a:xfrm flipH="1">
            <a:off x="4491715" y="1978856"/>
            <a:ext cx="262412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9" name="Straight Arrow Connector 21"/>
          <p:cNvCxnSpPr>
            <a:cxnSpLocks noChangeShapeType="1"/>
          </p:cNvCxnSpPr>
          <p:nvPr/>
        </p:nvCxnSpPr>
        <p:spPr bwMode="auto">
          <a:xfrm flipH="1">
            <a:off x="5801943" y="2333667"/>
            <a:ext cx="277117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70" name="Straight Arrow Connector 21"/>
          <p:cNvCxnSpPr>
            <a:cxnSpLocks noChangeShapeType="1"/>
          </p:cNvCxnSpPr>
          <p:nvPr/>
        </p:nvCxnSpPr>
        <p:spPr bwMode="auto">
          <a:xfrm flipH="1" flipV="1">
            <a:off x="5340908" y="3177308"/>
            <a:ext cx="21323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1" name="Line 14"/>
          <p:cNvSpPr>
            <a:spLocks noChangeShapeType="1"/>
          </p:cNvSpPr>
          <p:nvPr/>
        </p:nvSpPr>
        <p:spPr bwMode="auto">
          <a:xfrm flipV="1">
            <a:off x="5683002" y="6098847"/>
            <a:ext cx="0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grpSp>
        <p:nvGrpSpPr>
          <p:cNvPr id="55" name="Group 5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73" name="Shape 532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 or hysterectomy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56" name="Rectangle 118"/>
          <p:cNvSpPr>
            <a:spLocks noChangeArrowheads="1"/>
          </p:cNvSpPr>
          <p:nvPr/>
        </p:nvSpPr>
        <p:spPr bwMode="auto">
          <a:xfrm>
            <a:off x="9410644" y="1130399"/>
            <a:ext cx="1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RR 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95%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317310" y="5373216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0.97 (0.87–1.09)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Aims and objectives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7" name="Rectangle 6"/>
          <p:cNvSpPr/>
          <p:nvPr/>
        </p:nvSpPr>
        <p:spPr>
          <a:xfrm>
            <a:off x="1228484" y="1262700"/>
            <a:ext cx="9721080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randomised, double blind, placebo controlled trial among 20,060 women with a clinical diagnosis of postpartum haemorrhage.</a:t>
            </a:r>
          </a:p>
          <a:p>
            <a:pPr algn="just"/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A04646"/>
                </a:solidFill>
                <a:latin typeface="Calibri" pitchFamily="34" charset="0"/>
                <a:cs typeface="Calibri" pitchFamily="34" charset="0"/>
              </a:rPr>
              <a:t>AIMS</a:t>
            </a:r>
            <a:endParaRPr lang="en-GB" sz="2000" b="1" dirty="0" smtClean="0">
              <a:solidFill>
                <a:srgbClr val="A0464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35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determine the effect of early administration of TXA on mortality, hysterectomy and other morbidities in women with clinically diagnosed PPH.</a:t>
            </a:r>
          </a:p>
          <a:p>
            <a:pPr algn="just"/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A04646"/>
                </a:solidFill>
                <a:latin typeface="Calibri" pitchFamily="34" charset="0"/>
                <a:cs typeface="Calibri" pitchFamily="34" charset="0"/>
              </a:rPr>
              <a:t>OBJECTIVES</a:t>
            </a:r>
            <a:endParaRPr lang="en-GB" sz="2000" dirty="0" smtClean="0">
              <a:solidFill>
                <a:srgbClr val="A0464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35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provide reliable evidence as to whether TXA reduces mortality, hysterectomy and other morbidities in women with clinically diagnosed PPH; thromboembolic effects on breastfed babies also assessed.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" name="Shape 618"/>
          <p:cNvGraphicFramePr/>
          <p:nvPr>
            <p:extLst>
              <p:ext uri="{D42A27DB-BD31-4B8C-83A1-F6EECF244321}">
                <p14:modId xmlns:p14="http://schemas.microsoft.com/office/powerpoint/2010/main" val="2716446177"/>
              </p:ext>
            </p:extLst>
          </p:nvPr>
        </p:nvGraphicFramePr>
        <p:xfrm>
          <a:off x="1237600" y="1976933"/>
          <a:ext cx="9697450" cy="391480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3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24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Interventions</a:t>
                      </a:r>
                      <a:endParaRPr lang="en-GB" sz="24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(N=10036)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Intrauterine </a:t>
                      </a:r>
                      <a:r>
                        <a:rPr lang="en-GB" sz="20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tamponade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705 (7.0)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 (7.3)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 (0.87–1.06)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removal of placenta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918 (9.2)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961 (9.6)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0.87–1.04)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Embolisation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E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(0.1)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E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(0.1)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E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 (0.34–1.75)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E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Brace sutures of uterus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 (3.0)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(2.5)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1.19 (1.01–1.41)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0.035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 ligation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225 (2.2)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254 (2.5)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 (0.74–1.05)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Laparotomy for bleeding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 (0.8)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0.49–0.85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619" name="Shape 61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Surgical intervention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619" name="Shape 61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Surgical intervention [vaginal deliveries]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aphicFrame>
        <p:nvGraphicFramePr>
          <p:cNvPr id="5" name="Shape 618"/>
          <p:cNvGraphicFramePr/>
          <p:nvPr>
            <p:extLst>
              <p:ext uri="{D42A27DB-BD31-4B8C-83A1-F6EECF244321}">
                <p14:modId xmlns:p14="http://schemas.microsoft.com/office/powerpoint/2010/main" val="1756234722"/>
              </p:ext>
            </p:extLst>
          </p:nvPr>
        </p:nvGraphicFramePr>
        <p:xfrm>
          <a:off x="1237600" y="1976933"/>
          <a:ext cx="9697450" cy="391480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3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24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Interventions</a:t>
                      </a:r>
                      <a:endParaRPr lang="en-GB" sz="24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(N=10036)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Intrauterine </a:t>
                      </a:r>
                      <a:r>
                        <a:rPr lang="en-GB" sz="20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tamponade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 (7.3)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547 (7.7)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0.85–1.07)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0.41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removal of placenta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745 (10.5)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779 (11.0)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0.87–1.06)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Embolisation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0.17–1.96)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0.37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Brace sutures of uterus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(0.7)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(0.7)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(0.68–1.48)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 ligation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 (0.8)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(0.9)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0.62–1.25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Laparotomy for bleeding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 (0.5)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 (0.8)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0.42–0.97)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0.032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619" name="Shape 61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Surgical intervention [caesarean sections]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aphicFrame>
        <p:nvGraphicFramePr>
          <p:cNvPr id="5" name="Shape 618"/>
          <p:cNvGraphicFramePr/>
          <p:nvPr>
            <p:extLst>
              <p:ext uri="{D42A27DB-BD31-4B8C-83A1-F6EECF244321}">
                <p14:modId xmlns:p14="http://schemas.microsoft.com/office/powerpoint/2010/main" val="1843479473"/>
              </p:ext>
            </p:extLst>
          </p:nvPr>
        </p:nvGraphicFramePr>
        <p:xfrm>
          <a:off x="1237600" y="1976933"/>
          <a:ext cx="9697450" cy="391480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3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24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Interventions</a:t>
                      </a:r>
                      <a:endParaRPr lang="en-GB" sz="24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(N=10036)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4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Intrauterine </a:t>
                      </a:r>
                      <a:r>
                        <a:rPr lang="en-GB" sz="2000" b="0" i="0" u="none" strike="noStrike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tamponade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186 (6.3)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 (6.3)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0.82–1.21)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removal of placenta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 (5.9)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 (6.3)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0.76–1.13)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Embolisation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0.31–3.02)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Brace sutures of uterus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(8.5)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 (7.0)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1.22 (1.02–1.46)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0.031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 ligation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 (5.7)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 (6.6)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0.71–1.06)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Laparotomy for bleeding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(1.5)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 (2.4)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0.63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0.44–0.92)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>
            <a:off x="161357" y="1014636"/>
            <a:ext cx="262930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since delivery</a:t>
            </a:r>
          </a:p>
        </p:txBody>
      </p:sp>
      <p:sp>
        <p:nvSpPr>
          <p:cNvPr id="626" name="Shape 626"/>
          <p:cNvSpPr/>
          <p:nvPr/>
        </p:nvSpPr>
        <p:spPr>
          <a:xfrm>
            <a:off x="547824" y="1340129"/>
            <a:ext cx="248301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≤ 1 hour</a:t>
            </a:r>
          </a:p>
        </p:txBody>
      </p:sp>
      <p:sp>
        <p:nvSpPr>
          <p:cNvPr id="627" name="Shape 627"/>
          <p:cNvSpPr/>
          <p:nvPr/>
        </p:nvSpPr>
        <p:spPr>
          <a:xfrm>
            <a:off x="548471" y="1738994"/>
            <a:ext cx="247045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</a:t>
            </a:r>
          </a:p>
        </p:txBody>
      </p:sp>
      <p:sp>
        <p:nvSpPr>
          <p:cNvPr id="628" name="Shape 628"/>
          <p:cNvSpPr/>
          <p:nvPr/>
        </p:nvSpPr>
        <p:spPr>
          <a:xfrm>
            <a:off x="547834" y="2146611"/>
            <a:ext cx="297039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&gt;3 hours</a:t>
            </a:r>
          </a:p>
        </p:txBody>
      </p:sp>
      <p:sp>
        <p:nvSpPr>
          <p:cNvPr id="629" name="Shape 629"/>
          <p:cNvSpPr/>
          <p:nvPr/>
        </p:nvSpPr>
        <p:spPr>
          <a:xfrm>
            <a:off x="6109425" y="1732988"/>
            <a:ext cx="517407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0.54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0.31–0.95)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6109843" y="2170564"/>
            <a:ext cx="517407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0.89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0.59–1.35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631" name="Shape 631"/>
          <p:cNvSpPr/>
          <p:nvPr/>
        </p:nvSpPr>
        <p:spPr>
          <a:xfrm>
            <a:off x="8385742" y="5254060"/>
            <a:ext cx="288800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0.64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0.49–0.85)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6109425" y="1329083"/>
            <a:ext cx="517407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0.48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0.29–0.79)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Shape 648"/>
          <p:cNvGrpSpPr/>
          <p:nvPr/>
        </p:nvGrpSpPr>
        <p:grpSpPr>
          <a:xfrm>
            <a:off x="2934626" y="6004343"/>
            <a:ext cx="6933702" cy="507861"/>
            <a:chOff x="2591085" y="5597951"/>
            <a:chExt cx="6933702" cy="507861"/>
          </a:xfrm>
        </p:grpSpPr>
        <p:cxnSp>
          <p:nvCxnSpPr>
            <p:cNvPr id="649" name="Shape 649"/>
            <p:cNvCxnSpPr/>
            <p:nvPr/>
          </p:nvCxnSpPr>
          <p:spPr>
            <a:xfrm rot="10800000">
              <a:off x="7510921" y="5609142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Shape 651"/>
            <p:cNvCxnSpPr/>
            <p:nvPr/>
          </p:nvCxnSpPr>
          <p:spPr>
            <a:xfrm rot="10800000">
              <a:off x="9243396" y="5603536"/>
              <a:ext cx="1315" cy="14171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Shape 653"/>
            <p:cNvCxnSpPr/>
            <p:nvPr/>
          </p:nvCxnSpPr>
          <p:spPr>
            <a:xfrm rot="10800000">
              <a:off x="5388266" y="5597951"/>
              <a:ext cx="0" cy="1190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Shape 654"/>
            <p:cNvCxnSpPr/>
            <p:nvPr/>
          </p:nvCxnSpPr>
          <p:spPr>
            <a:xfrm rot="10800000" flipH="1">
              <a:off x="2591085" y="5605048"/>
              <a:ext cx="6660000" cy="9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Shape 655"/>
            <p:cNvCxnSpPr/>
            <p:nvPr/>
          </p:nvCxnSpPr>
          <p:spPr>
            <a:xfrm rot="10800000">
              <a:off x="4668464" y="5597951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Shape 656"/>
            <p:cNvCxnSpPr/>
            <p:nvPr/>
          </p:nvCxnSpPr>
          <p:spPr>
            <a:xfrm rot="10800000">
              <a:off x="6114505" y="5597951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7" name="Shape 657"/>
            <p:cNvSpPr/>
            <p:nvPr/>
          </p:nvSpPr>
          <p:spPr>
            <a:xfrm>
              <a:off x="6697707" y="5734476"/>
              <a:ext cx="1554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4620164" y="5734476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.7</a:t>
              </a:r>
            </a:p>
          </p:txBody>
        </p:sp>
        <p:sp>
          <p:nvSpPr>
            <p:cNvPr id="659" name="Shape 659"/>
            <p:cNvSpPr/>
            <p:nvPr/>
          </p:nvSpPr>
          <p:spPr>
            <a:xfrm>
              <a:off x="5358353" y="5731301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.8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6063705" y="5731301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.9</a:t>
              </a:r>
            </a:p>
          </p:txBody>
        </p:sp>
        <p:sp>
          <p:nvSpPr>
            <p:cNvPr id="661" name="Shape 661"/>
            <p:cNvSpPr/>
            <p:nvPr/>
          </p:nvSpPr>
          <p:spPr>
            <a:xfrm>
              <a:off x="7400639" y="5734476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1.1</a:t>
              </a:r>
            </a:p>
          </p:txBody>
        </p:sp>
        <p:cxnSp>
          <p:nvCxnSpPr>
            <p:cNvPr id="662" name="Shape 662"/>
            <p:cNvCxnSpPr/>
            <p:nvPr/>
          </p:nvCxnSpPr>
          <p:spPr>
            <a:xfrm rot="10800000">
              <a:off x="8483817" y="5599539"/>
              <a:ext cx="0" cy="11906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3" name="Shape 663"/>
            <p:cNvSpPr/>
            <p:nvPr/>
          </p:nvSpPr>
          <p:spPr>
            <a:xfrm>
              <a:off x="8370853" y="5732889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1.3</a:t>
              </a:r>
            </a:p>
          </p:txBody>
        </p:sp>
        <p:sp>
          <p:nvSpPr>
            <p:cNvPr id="664" name="Shape 664"/>
            <p:cNvSpPr/>
            <p:nvPr/>
          </p:nvSpPr>
          <p:spPr>
            <a:xfrm>
              <a:off x="9136861" y="5732889"/>
              <a:ext cx="387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1.5</a:t>
              </a:r>
            </a:p>
          </p:txBody>
        </p:sp>
        <p:cxnSp>
          <p:nvCxnSpPr>
            <p:cNvPr id="665" name="Shape 665"/>
            <p:cNvCxnSpPr/>
            <p:nvPr/>
          </p:nvCxnSpPr>
          <p:spPr>
            <a:xfrm rot="10800000">
              <a:off x="3946571" y="5597953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6" name="Shape 666"/>
            <p:cNvSpPr/>
            <p:nvPr/>
          </p:nvSpPr>
          <p:spPr>
            <a:xfrm>
              <a:off x="3922355" y="5736064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.6</a:t>
              </a:r>
            </a:p>
          </p:txBody>
        </p:sp>
        <p:cxnSp>
          <p:nvCxnSpPr>
            <p:cNvPr id="667" name="Shape 667"/>
            <p:cNvCxnSpPr/>
            <p:nvPr/>
          </p:nvCxnSpPr>
          <p:spPr>
            <a:xfrm rot="10800000">
              <a:off x="3224225" y="5602917"/>
              <a:ext cx="0" cy="1190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3156098" y="5736480"/>
              <a:ext cx="232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.5</a:t>
              </a:r>
            </a:p>
          </p:txBody>
        </p:sp>
        <p:cxnSp>
          <p:nvCxnSpPr>
            <p:cNvPr id="669" name="Shape 669"/>
            <p:cNvCxnSpPr/>
            <p:nvPr/>
          </p:nvCxnSpPr>
          <p:spPr>
            <a:xfrm rot="10800000">
              <a:off x="5400632" y="5605970"/>
              <a:ext cx="0" cy="1190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2" name="Shape 672"/>
          <p:cNvSpPr/>
          <p:nvPr/>
        </p:nvSpPr>
        <p:spPr>
          <a:xfrm>
            <a:off x="4697842" y="6395506"/>
            <a:ext cx="15521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better</a:t>
            </a:r>
          </a:p>
        </p:txBody>
      </p:sp>
      <p:sp>
        <p:nvSpPr>
          <p:cNvPr id="673" name="Shape 673"/>
          <p:cNvSpPr/>
          <p:nvPr/>
        </p:nvSpPr>
        <p:spPr>
          <a:xfrm>
            <a:off x="8086683" y="6395506"/>
            <a:ext cx="153766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worse</a:t>
            </a:r>
          </a:p>
        </p:txBody>
      </p:sp>
      <p:sp>
        <p:nvSpPr>
          <p:cNvPr id="674" name="Shape 674"/>
          <p:cNvSpPr/>
          <p:nvPr/>
        </p:nvSpPr>
        <p:spPr>
          <a:xfrm>
            <a:off x="166628" y="2564904"/>
            <a:ext cx="222054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delivery</a:t>
            </a:r>
          </a:p>
        </p:txBody>
      </p:sp>
      <p:sp>
        <p:nvSpPr>
          <p:cNvPr id="675" name="Shape 675"/>
          <p:cNvSpPr/>
          <p:nvPr/>
        </p:nvSpPr>
        <p:spPr>
          <a:xfrm>
            <a:off x="7556500" y="2906998"/>
            <a:ext cx="372778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0.64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0.42–0.97)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6096000" y="3271683"/>
            <a:ext cx="518828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0.63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0.44–0.92)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550630" y="2905292"/>
            <a:ext cx="246483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Vaginal</a:t>
            </a:r>
          </a:p>
        </p:txBody>
      </p:sp>
      <p:sp>
        <p:nvSpPr>
          <p:cNvPr id="678" name="Shape 678"/>
          <p:cNvSpPr/>
          <p:nvPr/>
        </p:nvSpPr>
        <p:spPr>
          <a:xfrm>
            <a:off x="549939" y="3283304"/>
            <a:ext cx="24536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Caesarean section</a:t>
            </a:r>
          </a:p>
        </p:txBody>
      </p:sp>
      <p:sp>
        <p:nvSpPr>
          <p:cNvPr id="685" name="Shape 685"/>
          <p:cNvSpPr/>
          <p:nvPr/>
        </p:nvSpPr>
        <p:spPr>
          <a:xfrm>
            <a:off x="168340" y="3717032"/>
            <a:ext cx="30667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of haemorrhage</a:t>
            </a:r>
          </a:p>
        </p:txBody>
      </p:sp>
      <p:sp>
        <p:nvSpPr>
          <p:cNvPr id="686" name="Shape 686"/>
          <p:cNvSpPr/>
          <p:nvPr/>
        </p:nvSpPr>
        <p:spPr>
          <a:xfrm>
            <a:off x="6928835" y="4087510"/>
            <a:ext cx="435421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0.63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0.42–0.95)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6722461" y="4487509"/>
            <a:ext cx="45591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0.66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0.45–0.96)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551334" y="4084839"/>
            <a:ext cx="268211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Uterine atony</a:t>
            </a:r>
          </a:p>
        </p:txBody>
      </p:sp>
      <p:sp>
        <p:nvSpPr>
          <p:cNvPr id="689" name="Shape 689"/>
          <p:cNvSpPr/>
          <p:nvPr/>
        </p:nvSpPr>
        <p:spPr>
          <a:xfrm>
            <a:off x="549939" y="4492271"/>
            <a:ext cx="27522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</a:p>
        </p:txBody>
      </p:sp>
      <p:sp>
        <p:nvSpPr>
          <p:cNvPr id="74" name="Rectangle 46"/>
          <p:cNvSpPr>
            <a:spLocks noChangeAspect="1" noChangeArrowheads="1"/>
          </p:cNvSpPr>
          <p:nvPr/>
        </p:nvSpPr>
        <p:spPr bwMode="auto">
          <a:xfrm>
            <a:off x="3814749" y="1896177"/>
            <a:ext cx="133200" cy="1332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5" name="Rectangle 46"/>
          <p:cNvSpPr>
            <a:spLocks noChangeAspect="1" noChangeArrowheads="1"/>
          </p:cNvSpPr>
          <p:nvPr/>
        </p:nvSpPr>
        <p:spPr bwMode="auto">
          <a:xfrm>
            <a:off x="6283129" y="2276896"/>
            <a:ext cx="219600" cy="219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6" name="Rectangle 46"/>
          <p:cNvSpPr>
            <a:spLocks noChangeAspect="1" noChangeArrowheads="1"/>
          </p:cNvSpPr>
          <p:nvPr/>
        </p:nvSpPr>
        <p:spPr bwMode="auto">
          <a:xfrm>
            <a:off x="4483476" y="2998699"/>
            <a:ext cx="237600" cy="237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7" name="Rectangle 46"/>
          <p:cNvSpPr>
            <a:spLocks noChangeAspect="1" noChangeArrowheads="1"/>
          </p:cNvSpPr>
          <p:nvPr/>
        </p:nvSpPr>
        <p:spPr bwMode="auto">
          <a:xfrm>
            <a:off x="4369004" y="3356374"/>
            <a:ext cx="284400" cy="2844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8" name="Rectangle 46"/>
          <p:cNvSpPr>
            <a:spLocks noChangeAspect="1" noChangeArrowheads="1"/>
          </p:cNvSpPr>
          <p:nvPr/>
        </p:nvSpPr>
        <p:spPr bwMode="auto">
          <a:xfrm>
            <a:off x="4403129" y="4184399"/>
            <a:ext cx="237600" cy="237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9" name="Rectangle 46"/>
          <p:cNvSpPr>
            <a:spLocks noChangeAspect="1" noChangeArrowheads="1"/>
          </p:cNvSpPr>
          <p:nvPr/>
        </p:nvSpPr>
        <p:spPr bwMode="auto">
          <a:xfrm>
            <a:off x="4588821" y="4571522"/>
            <a:ext cx="284400" cy="2844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80" name="Rectangle 46"/>
          <p:cNvSpPr>
            <a:spLocks noChangeAspect="1" noChangeArrowheads="1"/>
          </p:cNvSpPr>
          <p:nvPr/>
        </p:nvSpPr>
        <p:spPr bwMode="auto">
          <a:xfrm>
            <a:off x="3344462" y="1464895"/>
            <a:ext cx="165600" cy="165600"/>
          </a:xfrm>
          <a:prstGeom prst="rect">
            <a:avLst/>
          </a:prstGeom>
          <a:solidFill>
            <a:schemeClr val="tx1"/>
          </a:solidFill>
          <a:ln w="12">
            <a:noFill/>
            <a:miter lim="800000"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81" name="Straight Arrow Connector 21"/>
          <p:cNvCxnSpPr>
            <a:cxnSpLocks noChangeShapeType="1"/>
          </p:cNvCxnSpPr>
          <p:nvPr/>
        </p:nvCxnSpPr>
        <p:spPr bwMode="auto">
          <a:xfrm flipH="1" flipV="1">
            <a:off x="3067128" y="1961652"/>
            <a:ext cx="374653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" name="Straight Arrow Connector 21"/>
          <p:cNvCxnSpPr>
            <a:cxnSpLocks noChangeShapeType="1"/>
          </p:cNvCxnSpPr>
          <p:nvPr/>
        </p:nvCxnSpPr>
        <p:spPr bwMode="auto">
          <a:xfrm flipH="1" flipV="1">
            <a:off x="4217756" y="2384288"/>
            <a:ext cx="4824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sp>
        <p:nvSpPr>
          <p:cNvPr id="83" name="Line 24"/>
          <p:cNvSpPr>
            <a:spLocks noChangeShapeType="1"/>
          </p:cNvSpPr>
          <p:nvPr/>
        </p:nvSpPr>
        <p:spPr bwMode="auto">
          <a:xfrm flipV="1">
            <a:off x="7085921" y="1382158"/>
            <a:ext cx="0" cy="475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grpSp>
        <p:nvGrpSpPr>
          <p:cNvPr id="84" name="Group 83"/>
          <p:cNvGrpSpPr/>
          <p:nvPr/>
        </p:nvGrpSpPr>
        <p:grpSpPr>
          <a:xfrm>
            <a:off x="3508702" y="5231349"/>
            <a:ext cx="2589112" cy="501345"/>
            <a:chOff x="2715956" y="4921029"/>
            <a:chExt cx="2546276" cy="384207"/>
          </a:xfrm>
          <a:solidFill>
            <a:srgbClr val="A40000"/>
          </a:solidFill>
        </p:grpSpPr>
        <p:sp>
          <p:nvSpPr>
            <p:cNvPr id="85" name="Isosceles Triangle 84"/>
            <p:cNvSpPr/>
            <p:nvPr/>
          </p:nvSpPr>
          <p:spPr>
            <a:xfrm rot="5400000">
              <a:off x="4326640" y="4369643"/>
              <a:ext cx="384200" cy="1486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6" name="Isosceles Triangle 85"/>
            <p:cNvSpPr/>
            <p:nvPr/>
          </p:nvSpPr>
          <p:spPr>
            <a:xfrm rot="16200000">
              <a:off x="3057208" y="4579777"/>
              <a:ext cx="379628" cy="106213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87" name="Line 24"/>
          <p:cNvSpPr>
            <a:spLocks noChangeShapeType="1"/>
          </p:cNvSpPr>
          <p:nvPr/>
        </p:nvSpPr>
        <p:spPr bwMode="auto">
          <a:xfrm flipH="1" flipV="1">
            <a:off x="4594173" y="1331360"/>
            <a:ext cx="0" cy="464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88" name="Straight Arrow Connector 21"/>
          <p:cNvCxnSpPr>
            <a:cxnSpLocks noChangeShapeType="1"/>
          </p:cNvCxnSpPr>
          <p:nvPr/>
        </p:nvCxnSpPr>
        <p:spPr bwMode="auto">
          <a:xfrm flipH="1">
            <a:off x="3067128" y="1554223"/>
            <a:ext cx="2592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6" name="Group 65"/>
          <p:cNvGrpSpPr/>
          <p:nvPr/>
        </p:nvGrpSpPr>
        <p:grpSpPr>
          <a:xfrm>
            <a:off x="-11980" y="0"/>
            <a:ext cx="12204000" cy="828000"/>
            <a:chOff x="-11980" y="0"/>
            <a:chExt cx="12204000" cy="828000"/>
          </a:xfrm>
        </p:grpSpPr>
        <p:sp>
          <p:nvSpPr>
            <p:cNvPr id="624" name="Shape 624"/>
            <p:cNvSpPr txBox="1"/>
            <p:nvPr/>
          </p:nvSpPr>
          <p:spPr>
            <a:xfrm>
              <a:off x="0" y="0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Laparotomy </a:t>
              </a: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bleeding</a:t>
              </a:r>
              <a:endPara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cxnSp>
        <p:nvCxnSpPr>
          <p:cNvPr id="71" name="Shape 667"/>
          <p:cNvCxnSpPr/>
          <p:nvPr/>
        </p:nvCxnSpPr>
        <p:spPr>
          <a:xfrm rot="10800000">
            <a:off x="2942162" y="6008588"/>
            <a:ext cx="0" cy="1190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Shape 668"/>
          <p:cNvSpPr/>
          <p:nvPr/>
        </p:nvSpPr>
        <p:spPr>
          <a:xfrm>
            <a:off x="2876504" y="6139904"/>
            <a:ext cx="232436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.4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Straight Arrow Connector 21"/>
          <p:cNvCxnSpPr>
            <a:cxnSpLocks noChangeShapeType="1"/>
          </p:cNvCxnSpPr>
          <p:nvPr/>
        </p:nvCxnSpPr>
        <p:spPr bwMode="auto">
          <a:xfrm flipH="1" flipV="1">
            <a:off x="3076653" y="3116585"/>
            <a:ext cx="3816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cxnSp>
        <p:nvCxnSpPr>
          <p:cNvPr id="93" name="Straight Arrow Connector 21"/>
          <p:cNvCxnSpPr>
            <a:cxnSpLocks noChangeShapeType="1"/>
          </p:cNvCxnSpPr>
          <p:nvPr/>
        </p:nvCxnSpPr>
        <p:spPr bwMode="auto">
          <a:xfrm flipH="1" flipV="1">
            <a:off x="3229053" y="3501008"/>
            <a:ext cx="3384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cxnSp>
        <p:nvCxnSpPr>
          <p:cNvPr id="94" name="Straight Arrow Connector 21"/>
          <p:cNvCxnSpPr>
            <a:cxnSpLocks noChangeShapeType="1"/>
          </p:cNvCxnSpPr>
          <p:nvPr/>
        </p:nvCxnSpPr>
        <p:spPr bwMode="auto">
          <a:xfrm flipH="1" flipV="1">
            <a:off x="3086178" y="4302621"/>
            <a:ext cx="3672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cxnSp>
        <p:nvCxnSpPr>
          <p:cNvPr id="95" name="Straight Arrow Connector 21"/>
          <p:cNvCxnSpPr>
            <a:cxnSpLocks noChangeShapeType="1"/>
          </p:cNvCxnSpPr>
          <p:nvPr/>
        </p:nvCxnSpPr>
        <p:spPr bwMode="auto">
          <a:xfrm flipH="1" flipV="1">
            <a:off x="3276135" y="4715619"/>
            <a:ext cx="3564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/>
            <a:tailEnd type="none" w="med" len="med"/>
          </a:ln>
        </p:spPr>
      </p:cxn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9480376" y="1032991"/>
            <a:ext cx="1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RR 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95%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CI)</a:t>
            </a:r>
          </a:p>
        </p:txBody>
      </p:sp>
      <p:sp>
        <p:nvSpPr>
          <p:cNvPr id="69" name="Shape 549"/>
          <p:cNvSpPr/>
          <p:nvPr/>
        </p:nvSpPr>
        <p:spPr>
          <a:xfrm>
            <a:off x="191344" y="5289043"/>
            <a:ext cx="275137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causes </a:t>
            </a:r>
          </a:p>
          <a:p>
            <a:pPr lvl="0">
              <a:buSzPct val="25000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Two-sided p=0·002</a:t>
            </a:r>
            <a:endParaRPr lang="en-GB" sz="20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" name="Shape 776"/>
          <p:cNvGraphicFramePr/>
          <p:nvPr>
            <p:extLst>
              <p:ext uri="{D42A27DB-BD31-4B8C-83A1-F6EECF244321}">
                <p14:modId xmlns:p14="http://schemas.microsoft.com/office/powerpoint/2010/main" val="952217030"/>
              </p:ext>
            </p:extLst>
          </p:nvPr>
        </p:nvGraphicFramePr>
        <p:xfrm>
          <a:off x="1321228" y="1252162"/>
          <a:ext cx="9540000" cy="419992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(N=10033)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</a:t>
                      </a: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event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(0.3)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 (0.3)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 (0.54–1.43)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Venous events (DVT, PE)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(0.2)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(0.3)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0.80 (0.44–1.43)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Deep vein thrombosis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(0.03)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(0.1)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0.43 (0.11–1.65)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Pulmonary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embolism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(0.2)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(0.2)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 (0.44–1.61)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 events (MI, stroke)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(0.1)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(0.1)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 (0.45–2.72)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Myocardial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infarction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(0.02)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(0.03)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0.66 (0.11–3.97)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Stroke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(0.1)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(0.1)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1.33 (0.46–3.82)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777" name="Shape 777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Thromboembolic </a:t>
              </a: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events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" name="Shape 782"/>
          <p:cNvGraphicFramePr/>
          <p:nvPr>
            <p:extLst>
              <p:ext uri="{D42A27DB-BD31-4B8C-83A1-F6EECF244321}">
                <p14:modId xmlns:p14="http://schemas.microsoft.com/office/powerpoint/2010/main" val="4179915553"/>
              </p:ext>
            </p:extLst>
          </p:nvPr>
        </p:nvGraphicFramePr>
        <p:xfrm>
          <a:off x="1308528" y="1254246"/>
          <a:ext cx="9540000" cy="421582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N=10033)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</a:t>
                      </a: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Renal failure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 (1.3)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 (1.2)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1.09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0.85–1.39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Cardiac failure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 (1.1)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 (1.2)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0.73–1.23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Respiratory failure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 (1.1)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 (1.2)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0.67–1.12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Hepatic failure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(0.3)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(0.3)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0.58–1.60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Sepsis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(1.8)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 (1.9)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0.79–1.19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Seizure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(0.3)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 (0.4)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 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0.49–1.20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783" name="Shape 783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Complications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782"/>
          <p:cNvGraphicFramePr/>
          <p:nvPr>
            <p:extLst>
              <p:ext uri="{D42A27DB-BD31-4B8C-83A1-F6EECF244321}">
                <p14:modId xmlns:p14="http://schemas.microsoft.com/office/powerpoint/2010/main" val="3239759524"/>
              </p:ext>
            </p:extLst>
          </p:nvPr>
        </p:nvGraphicFramePr>
        <p:xfrm>
          <a:off x="1308528" y="1254246"/>
          <a:ext cx="9540000" cy="366717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(N=10034)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</a:t>
                      </a: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N=9984)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</a:t>
                      </a: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Uterotonics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administered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9 996 (99.6)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9 930 (99.5)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(1.00–1.00)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0.090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Oxytocin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9 940 (99.1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9 865 (98.8)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(1.00–1.01)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0.079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Ergometrine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4 326 (43.1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4 314 (43.2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0.97–1.03)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0.891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Misoprostol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6 707 (66.8)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6 717 (67.3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0.97–1.01)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0.513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Prostaglandin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689 (6.9)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722 (7.2)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0.86–1.05)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0.313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" name="Shape 783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of uterotonics for PPH treatment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782"/>
          <p:cNvGraphicFramePr/>
          <p:nvPr>
            <p:extLst>
              <p:ext uri="{D42A27DB-BD31-4B8C-83A1-F6EECF244321}">
                <p14:modId xmlns:p14="http://schemas.microsoft.com/office/powerpoint/2010/main" val="3032532375"/>
              </p:ext>
            </p:extLst>
          </p:nvPr>
        </p:nvGraphicFramePr>
        <p:xfrm>
          <a:off x="1308528" y="1254246"/>
          <a:ext cx="9540000" cy="366717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(N=9805)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</a:t>
                      </a: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N=9728)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</a:t>
                      </a: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Mobility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(0.3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(0.3)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0.58–1.58)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Self-care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 (0.4)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(0.3)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1.25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0.78–2.00)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Usual activities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(0.4)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 (0.5)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0.56–1.32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Pain/discomfort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0.35–1.46)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0.36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Anxiety/depression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(0.3)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(0.3)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0.62–1.71)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4" name="Shape 783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Quality of life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" name="Shape 782"/>
          <p:cNvGraphicFramePr/>
          <p:nvPr>
            <p:extLst>
              <p:ext uri="{D42A27DB-BD31-4B8C-83A1-F6EECF244321}">
                <p14:modId xmlns:p14="http://schemas.microsoft.com/office/powerpoint/2010/main" val="1533155889"/>
              </p:ext>
            </p:extLst>
          </p:nvPr>
        </p:nvGraphicFramePr>
        <p:xfrm>
          <a:off x="1308528" y="1969325"/>
          <a:ext cx="9540000" cy="2021225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</a:t>
                      </a:r>
                      <a:endParaRPr lang="en-GB" sz="2000" b="1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N=10033)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(N=9985)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(%)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</a:t>
                      </a: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1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death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(0.1)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(0.1)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1.27 </a:t>
                      </a:r>
                      <a:r>
                        <a:rPr lang="en-GB" sz="20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0.47–3.41)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0.63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thromboembolic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event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GB" sz="2000" b="0" i="0" u="none" strike="noStrik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(0)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0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lang="en-GB" sz="20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783" name="Shape 783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 or thromboembolic event in breast-fed babies</a:t>
              </a:r>
            </a:p>
          </p:txBody>
        </p:sp>
        <p:cxnSp>
          <p:nvCxnSpPr>
            <p:cNvPr id="5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10418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826"/>
          <p:cNvSpPr/>
          <p:nvPr/>
        </p:nvSpPr>
        <p:spPr>
          <a:xfrm>
            <a:off x="1775520" y="4723476"/>
            <a:ext cx="9361040" cy="2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1.27 (0.96–1.69)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826"/>
          <p:cNvSpPr/>
          <p:nvPr/>
        </p:nvSpPr>
        <p:spPr>
          <a:xfrm>
            <a:off x="1775520" y="2563236"/>
            <a:ext cx="9361040" cy="2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0.72 (0.64–0.81)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1775520" y="4303419"/>
            <a:ext cx="9361040" cy="282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	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1.44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1.12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1.84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832" name="Shape 832"/>
          <p:cNvSpPr/>
          <p:nvPr/>
        </p:nvSpPr>
        <p:spPr>
          <a:xfrm>
            <a:off x="1775520" y="3865819"/>
            <a:ext cx="9361040" cy="292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PPH 								1.07 </a:t>
            </a:r>
            <a:r>
              <a:rPr lang="en-GB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b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0.76–1.51)</a:t>
            </a:r>
            <a:endParaRPr lang="en-GB"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1775520" y="1686294"/>
            <a:ext cx="10081120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PPH</a:t>
            </a:r>
            <a:r>
              <a:rPr lang="en-GB" sz="2000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								</a:t>
            </a:r>
            <a:r>
              <a:rPr lang="en-GB" sz="2000" b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0.69 </a:t>
            </a:r>
            <a:r>
              <a:rPr lang="en-GB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b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0.53–0.90)</a:t>
            </a:r>
            <a:endParaRPr lang="en-GB"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1775520" y="2118342"/>
            <a:ext cx="9361040" cy="2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 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0.72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0.63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0.83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cxnSp>
        <p:nvCxnSpPr>
          <p:cNvPr id="794" name="Shape 794"/>
          <p:cNvCxnSpPr/>
          <p:nvPr/>
        </p:nvCxnSpPr>
        <p:spPr>
          <a:xfrm rot="10800000" flipH="1">
            <a:off x="6622027" y="5578476"/>
            <a:ext cx="1587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Shape 795"/>
          <p:cNvCxnSpPr/>
          <p:nvPr/>
        </p:nvCxnSpPr>
        <p:spPr>
          <a:xfrm rot="10800000">
            <a:off x="4847200" y="5575301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Shape 796"/>
          <p:cNvCxnSpPr/>
          <p:nvPr/>
        </p:nvCxnSpPr>
        <p:spPr>
          <a:xfrm rot="10800000" flipH="1">
            <a:off x="2727560" y="5580064"/>
            <a:ext cx="6264000" cy="15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Shape 797"/>
          <p:cNvCxnSpPr/>
          <p:nvPr/>
        </p:nvCxnSpPr>
        <p:spPr>
          <a:xfrm rot="10800000">
            <a:off x="4115363" y="5575301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Shape 798"/>
          <p:cNvCxnSpPr/>
          <p:nvPr/>
        </p:nvCxnSpPr>
        <p:spPr>
          <a:xfrm rot="10800000">
            <a:off x="5501250" y="5575301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Shape 799"/>
          <p:cNvCxnSpPr/>
          <p:nvPr/>
        </p:nvCxnSpPr>
        <p:spPr>
          <a:xfrm rot="10800000" flipH="1">
            <a:off x="6088627" y="5578476"/>
            <a:ext cx="1587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Shape 800"/>
          <p:cNvCxnSpPr/>
          <p:nvPr/>
        </p:nvCxnSpPr>
        <p:spPr>
          <a:xfrm rot="10800000">
            <a:off x="7106213" y="5578476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1" name="Shape 801"/>
          <p:cNvSpPr/>
          <p:nvPr/>
        </p:nvSpPr>
        <p:spPr>
          <a:xfrm>
            <a:off x="6053699" y="5711825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802" name="Shape 802"/>
          <p:cNvSpPr/>
          <p:nvPr/>
        </p:nvSpPr>
        <p:spPr>
          <a:xfrm>
            <a:off x="4055037" y="5711825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.7</a:t>
            </a:r>
          </a:p>
        </p:txBody>
      </p:sp>
      <p:sp>
        <p:nvSpPr>
          <p:cNvPr id="803" name="Shape 803"/>
          <p:cNvSpPr/>
          <p:nvPr/>
        </p:nvSpPr>
        <p:spPr>
          <a:xfrm>
            <a:off x="4793224" y="5708650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.8</a:t>
            </a:r>
          </a:p>
        </p:txBody>
      </p:sp>
      <p:sp>
        <p:nvSpPr>
          <p:cNvPr id="804" name="Shape 804"/>
          <p:cNvSpPr/>
          <p:nvPr/>
        </p:nvSpPr>
        <p:spPr>
          <a:xfrm>
            <a:off x="5450449" y="5708650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.9</a:t>
            </a:r>
          </a:p>
        </p:txBody>
      </p:sp>
      <p:sp>
        <p:nvSpPr>
          <p:cNvPr id="805" name="Shape 805"/>
          <p:cNvSpPr/>
          <p:nvPr/>
        </p:nvSpPr>
        <p:spPr>
          <a:xfrm>
            <a:off x="6534713" y="5711825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</a:p>
        </p:txBody>
      </p:sp>
      <p:sp>
        <p:nvSpPr>
          <p:cNvPr id="806" name="Shape 806"/>
          <p:cNvSpPr/>
          <p:nvPr/>
        </p:nvSpPr>
        <p:spPr>
          <a:xfrm>
            <a:off x="7017313" y="5711825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</a:p>
        </p:txBody>
      </p:sp>
      <p:cxnSp>
        <p:nvCxnSpPr>
          <p:cNvPr id="807" name="Shape 807"/>
          <p:cNvCxnSpPr/>
          <p:nvPr/>
        </p:nvCxnSpPr>
        <p:spPr>
          <a:xfrm rot="10800000" flipH="1">
            <a:off x="7569763" y="5576888"/>
            <a:ext cx="1587" cy="1190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Shape 808"/>
          <p:cNvSpPr/>
          <p:nvPr/>
        </p:nvSpPr>
        <p:spPr>
          <a:xfrm>
            <a:off x="7480863" y="5710237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</a:p>
        </p:txBody>
      </p:sp>
      <p:cxnSp>
        <p:nvCxnSpPr>
          <p:cNvPr id="809" name="Shape 809"/>
          <p:cNvCxnSpPr/>
          <p:nvPr/>
        </p:nvCxnSpPr>
        <p:spPr>
          <a:xfrm rot="10800000" flipH="1">
            <a:off x="8012677" y="5576888"/>
            <a:ext cx="1587" cy="1190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0" name="Shape 810"/>
          <p:cNvSpPr/>
          <p:nvPr/>
        </p:nvSpPr>
        <p:spPr>
          <a:xfrm>
            <a:off x="7923776" y="5710237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</a:p>
        </p:txBody>
      </p:sp>
      <p:cxnSp>
        <p:nvCxnSpPr>
          <p:cNvPr id="811" name="Shape 811"/>
          <p:cNvCxnSpPr/>
          <p:nvPr/>
        </p:nvCxnSpPr>
        <p:spPr>
          <a:xfrm rot="10800000" flipH="1">
            <a:off x="8407963" y="5576888"/>
            <a:ext cx="1587" cy="1190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2" name="Shape 812"/>
          <p:cNvSpPr/>
          <p:nvPr/>
        </p:nvSpPr>
        <p:spPr>
          <a:xfrm>
            <a:off x="8319063" y="5710237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</a:p>
        </p:txBody>
      </p:sp>
      <p:sp>
        <p:nvSpPr>
          <p:cNvPr id="815" name="Shape 815"/>
          <p:cNvSpPr/>
          <p:nvPr/>
        </p:nvSpPr>
        <p:spPr>
          <a:xfrm>
            <a:off x="8082783" y="4361852"/>
            <a:ext cx="169200" cy="1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6" name="Shape 816"/>
          <p:cNvCxnSpPr/>
          <p:nvPr/>
        </p:nvCxnSpPr>
        <p:spPr>
          <a:xfrm rot="10800000" flipH="1">
            <a:off x="6715498" y="4451442"/>
            <a:ext cx="205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819" name="Shape 819"/>
          <p:cNvCxnSpPr/>
          <p:nvPr/>
        </p:nvCxnSpPr>
        <p:spPr>
          <a:xfrm rot="10800000">
            <a:off x="6085450" y="1585650"/>
            <a:ext cx="0" cy="399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Shape 821"/>
          <p:cNvCxnSpPr/>
          <p:nvPr/>
        </p:nvCxnSpPr>
        <p:spPr>
          <a:xfrm rot="10800000">
            <a:off x="3439634" y="5588794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2" name="Shape 822"/>
          <p:cNvSpPr/>
          <p:nvPr/>
        </p:nvSpPr>
        <p:spPr>
          <a:xfrm>
            <a:off x="3350121" y="5673725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1775520" y="1256061"/>
            <a:ext cx="2675517" cy="2880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treatment (≤3 hrs) </a:t>
            </a:r>
            <a:endParaRPr lang="en-GB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4" name="Shape 824"/>
          <p:cNvCxnSpPr/>
          <p:nvPr/>
        </p:nvCxnSpPr>
        <p:spPr>
          <a:xfrm flipH="1">
            <a:off x="3637582" y="2264572"/>
            <a:ext cx="140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5" name="Shape 825"/>
          <p:cNvSpPr/>
          <p:nvPr/>
        </p:nvSpPr>
        <p:spPr>
          <a:xfrm>
            <a:off x="4169613" y="2174835"/>
            <a:ext cx="187200" cy="1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7" name="Shape 827"/>
          <p:cNvCxnSpPr/>
          <p:nvPr/>
        </p:nvCxnSpPr>
        <p:spPr>
          <a:xfrm rot="10800000">
            <a:off x="2920215" y="1822556"/>
            <a:ext cx="2592000" cy="0"/>
          </a:xfrm>
          <a:prstGeom prst="straightConnector1">
            <a:avLst/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8" name="Shape 828"/>
          <p:cNvSpPr/>
          <p:nvPr/>
        </p:nvSpPr>
        <p:spPr>
          <a:xfrm>
            <a:off x="3975299" y="1726288"/>
            <a:ext cx="187200" cy="18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Shape 830"/>
          <p:cNvCxnSpPr/>
          <p:nvPr/>
        </p:nvCxnSpPr>
        <p:spPr>
          <a:xfrm rot="10800000">
            <a:off x="4547825" y="4019798"/>
            <a:ext cx="3924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Shape 831"/>
          <p:cNvSpPr/>
          <p:nvPr/>
        </p:nvSpPr>
        <p:spPr>
          <a:xfrm>
            <a:off x="6361172" y="3932599"/>
            <a:ext cx="162000" cy="1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2575538" y="5661248"/>
            <a:ext cx="3960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.5</a:t>
            </a:r>
          </a:p>
        </p:txBody>
      </p:sp>
      <p:cxnSp>
        <p:nvCxnSpPr>
          <p:cNvPr id="834" name="Shape 834"/>
          <p:cNvCxnSpPr/>
          <p:nvPr/>
        </p:nvCxnSpPr>
        <p:spPr>
          <a:xfrm rot="10800000">
            <a:off x="2719554" y="5588794"/>
            <a:ext cx="0" cy="119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6" name="Shape 836"/>
          <p:cNvSpPr/>
          <p:nvPr/>
        </p:nvSpPr>
        <p:spPr>
          <a:xfrm>
            <a:off x="6817228" y="6093296"/>
            <a:ext cx="15014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worse</a:t>
            </a:r>
          </a:p>
        </p:txBody>
      </p:sp>
      <p:sp>
        <p:nvSpPr>
          <p:cNvPr id="837" name="Shape 837"/>
          <p:cNvSpPr/>
          <p:nvPr/>
        </p:nvSpPr>
        <p:spPr>
          <a:xfrm>
            <a:off x="3855375" y="6093296"/>
            <a:ext cx="15014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 better</a:t>
            </a:r>
          </a:p>
        </p:txBody>
      </p:sp>
      <p:sp>
        <p:nvSpPr>
          <p:cNvPr id="47" name="Shape 823"/>
          <p:cNvSpPr/>
          <p:nvPr/>
        </p:nvSpPr>
        <p:spPr>
          <a:xfrm>
            <a:off x="1775520" y="3429000"/>
            <a:ext cx="2581293" cy="2880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treatment (&gt;3 hrs)</a:t>
            </a:r>
            <a:endParaRPr lang="en-GB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46" name="Shape 78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GB" sz="3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Death due to bleeding</a:t>
              </a:r>
              <a:endPara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51" name="Rectangle 118"/>
          <p:cNvSpPr>
            <a:spLocks noChangeArrowheads="1"/>
          </p:cNvSpPr>
          <p:nvPr/>
        </p:nvSpPr>
        <p:spPr bwMode="auto">
          <a:xfrm>
            <a:off x="9070560" y="1239732"/>
            <a:ext cx="1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RR 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95%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CI)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685933" y="2560613"/>
            <a:ext cx="1221772" cy="364293"/>
            <a:chOff x="3206527" y="4916524"/>
            <a:chExt cx="1201558" cy="388794"/>
          </a:xfrm>
          <a:solidFill>
            <a:srgbClr val="A40000"/>
          </a:solidFill>
        </p:grpSpPr>
        <p:sp>
          <p:nvSpPr>
            <p:cNvPr id="54" name="Isosceles Triangle 53"/>
            <p:cNvSpPr/>
            <p:nvPr/>
          </p:nvSpPr>
          <p:spPr>
            <a:xfrm rot="5400000">
              <a:off x="3906194" y="4803427"/>
              <a:ext cx="384205" cy="6195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5" name="Isosceles Triangle 54"/>
            <p:cNvSpPr/>
            <p:nvPr/>
          </p:nvSpPr>
          <p:spPr>
            <a:xfrm rot="16200000">
              <a:off x="3306507" y="4816544"/>
              <a:ext cx="384212" cy="584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50390" y="4683622"/>
            <a:ext cx="3113231" cy="361116"/>
            <a:chOff x="2245129" y="4916527"/>
            <a:chExt cx="3061733" cy="385403"/>
          </a:xfrm>
          <a:solidFill>
            <a:srgbClr val="A40000"/>
          </a:solidFill>
        </p:grpSpPr>
        <p:sp>
          <p:nvSpPr>
            <p:cNvPr id="59" name="Isosceles Triangle 58"/>
            <p:cNvSpPr/>
            <p:nvPr/>
          </p:nvSpPr>
          <p:spPr>
            <a:xfrm rot="5400000">
              <a:off x="4353562" y="4348631"/>
              <a:ext cx="384205" cy="15223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60" name="Isosceles Triangle 59"/>
            <p:cNvSpPr/>
            <p:nvPr/>
          </p:nvSpPr>
          <p:spPr>
            <a:xfrm rot="16200000">
              <a:off x="2823070" y="4338586"/>
              <a:ext cx="384212" cy="15400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cxnSp>
        <p:nvCxnSpPr>
          <p:cNvPr id="62" name="Shape 811"/>
          <p:cNvCxnSpPr/>
          <p:nvPr/>
        </p:nvCxnSpPr>
        <p:spPr>
          <a:xfrm rot="10800000" flipH="1">
            <a:off x="8718451" y="5582890"/>
            <a:ext cx="1587" cy="1190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812"/>
          <p:cNvSpPr/>
          <p:nvPr/>
        </p:nvSpPr>
        <p:spPr>
          <a:xfrm>
            <a:off x="8651440" y="5708437"/>
            <a:ext cx="396000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Eligibility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6" name="Rectangle 5"/>
          <p:cNvSpPr/>
          <p:nvPr/>
        </p:nvSpPr>
        <p:spPr>
          <a:xfrm>
            <a:off x="1229564" y="1254246"/>
            <a:ext cx="9720000" cy="270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L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egally adult women with clinically diagnosed PPH following vaginal delivery or caesarean section (minimum age 16 years).</a:t>
            </a:r>
          </a:p>
          <a:p>
            <a:pPr algn="just">
              <a:lnSpc>
                <a:spcPts val="3500"/>
              </a:lnSpc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Excluded if 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clear indication for tranexamic acid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clear contraindication for tranexamic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/>
        </p:nvSpPr>
        <p:spPr>
          <a:xfrm>
            <a:off x="2192492" y="1254246"/>
            <a:ext cx="7776302" cy="4407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6000" marR="0" lvl="0" indent="-216000" algn="l" rtl="0">
              <a:lnSpc>
                <a:spcPts val="5000"/>
              </a:lnSpc>
              <a:spcBef>
                <a:spcPts val="0"/>
              </a:spcBef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death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bleeding overall by one fifth</a:t>
            </a:r>
          </a:p>
          <a:p>
            <a:pPr marL="216000" lvl="0" indent="-216000">
              <a:lnSpc>
                <a:spcPts val="5000"/>
              </a:lnSpc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death due to bleeding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3 hours by about one third </a:t>
            </a:r>
          </a:p>
          <a:p>
            <a:pPr marL="216000" lvl="0" indent="-216000">
              <a:lnSpc>
                <a:spcPts val="5000"/>
              </a:lnSpc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on other causes of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l" rtl="0">
              <a:lnSpc>
                <a:spcPts val="5000"/>
              </a:lnSpc>
              <a:spcBef>
                <a:spcPts val="0"/>
              </a:spcBef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hysterectomy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l" rtl="0">
              <a:lnSpc>
                <a:spcPts val="5000"/>
              </a:lnSpc>
              <a:spcBef>
                <a:spcPts val="0"/>
              </a:spcBef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laparotomy for bleeding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35%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l" rtl="0">
              <a:lnSpc>
                <a:spcPts val="5000"/>
              </a:lnSpc>
              <a:spcBef>
                <a:spcPts val="0"/>
              </a:spcBef>
              <a:buClr>
                <a:srgbClr val="A04646"/>
              </a:buClr>
              <a:buSzPct val="120000"/>
              <a:buFont typeface="Noto Sans Symbols"/>
              <a:buChar char="▪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of adverse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789" name="Shape 78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Tranexamic acid in PPH</a:t>
              </a:r>
              <a:endPara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3" t="5468" r="933" b="6472"/>
          <a:stretch/>
        </p:blipFill>
        <p:spPr>
          <a:xfrm>
            <a:off x="-34435" y="11088"/>
            <a:ext cx="12226435" cy="68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Consent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9" name="TextBox 8"/>
          <p:cNvSpPr txBox="1"/>
          <p:nvPr/>
        </p:nvSpPr>
        <p:spPr>
          <a:xfrm>
            <a:off x="1229564" y="1254246"/>
            <a:ext cx="97200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just">
              <a:lnSpc>
                <a:spcPts val="3500"/>
              </a:lnSpc>
              <a:spcAft>
                <a:spcPts val="12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Women given advance information at maternity clinics</a:t>
            </a:r>
          </a:p>
          <a:p>
            <a:pPr marL="216000" indent="-216000" algn="just">
              <a:lnSpc>
                <a:spcPts val="3500"/>
              </a:lnSpc>
              <a:spcAft>
                <a:spcPts val="12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Consent obtained from woman when possible</a:t>
            </a:r>
          </a:p>
          <a:p>
            <a:pPr marL="216000" indent="-216000" algn="just">
              <a:lnSpc>
                <a:spcPts val="3500"/>
              </a:lnSpc>
              <a:spcAft>
                <a:spcPts val="12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If woman unable to provide consent, obtained from Personal or Professional Representative </a:t>
            </a:r>
          </a:p>
          <a:p>
            <a:pPr marL="216000" indent="-216000" algn="just">
              <a:lnSpc>
                <a:spcPts val="3500"/>
              </a:lnSpc>
              <a:spcAft>
                <a:spcPts val="12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If neither available, enrolment by the investigator and a health professional not associated with the trial </a:t>
            </a:r>
          </a:p>
          <a:p>
            <a:pPr marL="216000" indent="-216000" algn="just">
              <a:lnSpc>
                <a:spcPts val="3500"/>
              </a:lnSpc>
              <a:spcAft>
                <a:spcPts val="6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woman and/or her representative informed as soon as possible and consent sought for continuation in the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5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Randomisation</a:t>
              </a:r>
              <a:r>
                <a:rPr lang="en-GB" sz="40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</a:t>
              </a: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treatment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7" name="Rectangle 6"/>
          <p:cNvSpPr/>
          <p:nvPr/>
        </p:nvSpPr>
        <p:spPr>
          <a:xfrm>
            <a:off x="1228484" y="1249306"/>
            <a:ext cx="97200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A04646"/>
                </a:solidFill>
                <a:latin typeface="Calibri" pitchFamily="34" charset="0"/>
                <a:cs typeface="Calibri" pitchFamily="34" charset="0"/>
              </a:rPr>
              <a:t>RANDOMISATION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Eligibility assessed by completing the Entry form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next consecutively numbered treatment pack from a box of eight packs selected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A04646"/>
                </a:solidFill>
                <a:latin typeface="Calibri" pitchFamily="34" charset="0"/>
                <a:cs typeface="Calibri" pitchFamily="34" charset="0"/>
              </a:rPr>
              <a:t>TREATMENT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Dose 1</a:t>
            </a:r>
            <a:r>
              <a:rPr lang="en-GB" sz="2400" dirty="0" smtClean="0">
                <a:latin typeface="Calibri"/>
                <a:cs typeface="Calibri"/>
                <a:sym typeface="Calibri"/>
              </a:rPr>
              <a:t>;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1 gram of tranexamic acid by intravenous injection, or placebo (sodium chloride 0.9%) 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Dose 2; if after 30 minutes bleeding continues, or if it stops and restarts within 24 hours after dose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6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Follow-up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8" name="Rectangle 7"/>
          <p:cNvSpPr/>
          <p:nvPr/>
        </p:nvSpPr>
        <p:spPr>
          <a:xfrm>
            <a:off x="1229564" y="1254246"/>
            <a:ext cx="97200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800" b="1" dirty="0" smtClean="0">
                <a:solidFill>
                  <a:srgbClr val="A04646"/>
                </a:solidFill>
                <a:latin typeface="Calibri" pitchFamily="34" charset="0"/>
                <a:cs typeface="Calibri" pitchFamily="34" charset="0"/>
              </a:rPr>
              <a:t>FOLLOW-UP</a:t>
            </a:r>
          </a:p>
          <a:p>
            <a:pPr marL="216000" indent="-216000" algn="just">
              <a:lnSpc>
                <a:spcPts val="3500"/>
              </a:lnSpc>
              <a:spcAft>
                <a:spcPts val="1200"/>
              </a:spcAft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Outcome form completed 42 days after randomisation or at discharge or at death, whichever occurs first</a:t>
            </a:r>
          </a:p>
          <a:p>
            <a:pPr marL="216000" indent="-216000" algn="just">
              <a:lnSpc>
                <a:spcPts val="3500"/>
              </a:lnSpc>
              <a:buClr>
                <a:srgbClr val="A04646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Adverse events reported up to 42 days after randomisation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454753"/>
              </p:ext>
            </p:extLst>
          </p:nvPr>
        </p:nvGraphicFramePr>
        <p:xfrm>
          <a:off x="1493219" y="1097482"/>
          <a:ext cx="9355309" cy="557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334" name="Shape 334"/>
          <p:cNvSpPr/>
          <p:nvPr/>
        </p:nvSpPr>
        <p:spPr>
          <a:xfrm>
            <a:off x="2495600" y="1844824"/>
            <a:ext cx="2154542" cy="1224136"/>
          </a:xfrm>
          <a:prstGeom prst="rect">
            <a:avLst/>
          </a:prstGeom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20,060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hospitals </a:t>
            </a:r>
            <a:endParaRPr lang="en-GB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35" name="Shape 335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 enrolment</a:t>
              </a:r>
            </a:p>
          </p:txBody>
        </p:sp>
        <p:cxnSp>
          <p:nvCxnSpPr>
            <p:cNvPr id="6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2310917" y="2089436"/>
            <a:ext cx="3573626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10,051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6307455" y="2089436"/>
            <a:ext cx="3566159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10,009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310917" y="5879067"/>
            <a:ext cx="3570603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Analysed (n=10036)</a:t>
            </a:r>
          </a:p>
        </p:txBody>
      </p:sp>
      <p:sp>
        <p:nvSpPr>
          <p:cNvPr id="344" name="Shape 344"/>
          <p:cNvSpPr/>
          <p:nvPr/>
        </p:nvSpPr>
        <p:spPr>
          <a:xfrm>
            <a:off x="6299835" y="5883387"/>
            <a:ext cx="3573779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Analysed (n=9985)</a:t>
            </a:r>
          </a:p>
        </p:txBody>
      </p:sp>
      <p:sp>
        <p:nvSpPr>
          <p:cNvPr id="345" name="Shape 345"/>
          <p:cNvSpPr/>
          <p:nvPr/>
        </p:nvSpPr>
        <p:spPr>
          <a:xfrm>
            <a:off x="4088648" y="969817"/>
            <a:ext cx="4013200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20,060 randomised</a:t>
            </a:r>
          </a:p>
        </p:txBody>
      </p:sp>
      <p:cxnSp>
        <p:nvCxnSpPr>
          <p:cNvPr id="346" name="Shape 346"/>
          <p:cNvCxnSpPr/>
          <p:nvPr/>
        </p:nvCxnSpPr>
        <p:spPr>
          <a:xfrm>
            <a:off x="4264339" y="1820407"/>
            <a:ext cx="365760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Shape 347"/>
          <p:cNvCxnSpPr/>
          <p:nvPr/>
        </p:nvCxnSpPr>
        <p:spPr>
          <a:xfrm>
            <a:off x="6090776" y="1615619"/>
            <a:ext cx="0" cy="20637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Shape 348"/>
          <p:cNvCxnSpPr/>
          <p:nvPr/>
        </p:nvCxnSpPr>
        <p:spPr>
          <a:xfrm rot="-5400000" flipH="1">
            <a:off x="4145407" y="1939776"/>
            <a:ext cx="251999" cy="316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49" name="Shape 349"/>
          <p:cNvCxnSpPr/>
          <p:nvPr/>
        </p:nvCxnSpPr>
        <p:spPr>
          <a:xfrm rot="-5400000" flipH="1">
            <a:off x="7797601" y="1942508"/>
            <a:ext cx="251999" cy="316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0" name="Shape 350"/>
          <p:cNvSpPr/>
          <p:nvPr/>
        </p:nvSpPr>
        <p:spPr>
          <a:xfrm>
            <a:off x="2310917" y="2991694"/>
            <a:ext cx="3566159" cy="914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data (n=10051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Shape 351"/>
          <p:cNvCxnSpPr/>
          <p:nvPr/>
        </p:nvCxnSpPr>
        <p:spPr>
          <a:xfrm flipH="1">
            <a:off x="4261847" y="3917950"/>
            <a:ext cx="0" cy="195389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2" name="Shape 352"/>
          <p:cNvCxnSpPr/>
          <p:nvPr/>
        </p:nvCxnSpPr>
        <p:spPr>
          <a:xfrm>
            <a:off x="4110410" y="5232401"/>
            <a:ext cx="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Shape 353"/>
          <p:cNvSpPr/>
          <p:nvPr/>
        </p:nvSpPr>
        <p:spPr>
          <a:xfrm>
            <a:off x="2310917" y="4909608"/>
            <a:ext cx="1801499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follow-up</a:t>
            </a:r>
          </a:p>
        </p:txBody>
      </p:sp>
      <p:sp>
        <p:nvSpPr>
          <p:cNvPr id="354" name="Shape 354"/>
          <p:cNvSpPr/>
          <p:nvPr/>
        </p:nvSpPr>
        <p:spPr>
          <a:xfrm>
            <a:off x="2310917" y="4125071"/>
            <a:ext cx="1800969" cy="6437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45700" rIns="360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consent withdrawn</a:t>
            </a:r>
          </a:p>
        </p:txBody>
      </p:sp>
      <p:cxnSp>
        <p:nvCxnSpPr>
          <p:cNvPr id="355" name="Shape 355"/>
          <p:cNvCxnSpPr/>
          <p:nvPr/>
        </p:nvCxnSpPr>
        <p:spPr>
          <a:xfrm>
            <a:off x="4123110" y="4442460"/>
            <a:ext cx="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Shape 356"/>
          <p:cNvSpPr/>
          <p:nvPr/>
        </p:nvSpPr>
        <p:spPr>
          <a:xfrm>
            <a:off x="6323938" y="2968556"/>
            <a:ext cx="3566159" cy="914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data (n=10009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Shape 357"/>
          <p:cNvCxnSpPr/>
          <p:nvPr/>
        </p:nvCxnSpPr>
        <p:spPr>
          <a:xfrm flipH="1">
            <a:off x="7914424" y="3913312"/>
            <a:ext cx="0" cy="195389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8" name="Shape 358"/>
          <p:cNvCxnSpPr/>
          <p:nvPr/>
        </p:nvCxnSpPr>
        <p:spPr>
          <a:xfrm>
            <a:off x="7928514" y="5226814"/>
            <a:ext cx="144000" cy="158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Shape 359"/>
          <p:cNvSpPr/>
          <p:nvPr/>
        </p:nvSpPr>
        <p:spPr>
          <a:xfrm>
            <a:off x="8079174" y="4907380"/>
            <a:ext cx="1794441" cy="6400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lost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follow-up</a:t>
            </a:r>
          </a:p>
        </p:txBody>
      </p:sp>
      <p:sp>
        <p:nvSpPr>
          <p:cNvPr id="360" name="Shape 360"/>
          <p:cNvSpPr/>
          <p:nvPr/>
        </p:nvSpPr>
        <p:spPr>
          <a:xfrm>
            <a:off x="8079174" y="4130096"/>
            <a:ext cx="1794441" cy="6437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45700" rIns="360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consent withdrawn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7928514" y="4459733"/>
            <a:ext cx="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 rot="-5400000" flipH="1">
            <a:off x="4145407" y="2846555"/>
            <a:ext cx="251999" cy="316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63" name="Shape 363"/>
          <p:cNvCxnSpPr/>
          <p:nvPr/>
        </p:nvCxnSpPr>
        <p:spPr>
          <a:xfrm rot="-5400000" flipH="1">
            <a:off x="7797601" y="2849287"/>
            <a:ext cx="251999" cy="316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7" name="Group 26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64" name="Shape 364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WOMAN trial</a:t>
              </a:r>
              <a:endParaRPr lang="en-GB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Shape 370"/>
          <p:cNvGraphicFramePr/>
          <p:nvPr>
            <p:extLst>
              <p:ext uri="{D42A27DB-BD31-4B8C-83A1-F6EECF244321}">
                <p14:modId xmlns:p14="http://schemas.microsoft.com/office/powerpoint/2010/main" val="3099726638"/>
              </p:ext>
            </p:extLst>
          </p:nvPr>
        </p:nvGraphicFramePr>
        <p:xfrm>
          <a:off x="2470150" y="1095716"/>
          <a:ext cx="7272000" cy="4816350"/>
        </p:xfrm>
        <a:graphic>
          <a:graphicData uri="http://schemas.openxmlformats.org/drawingml/2006/table">
            <a:tbl>
              <a:tblPr>
                <a:noFill/>
                <a:tableStyleId>{7AD026F3-799D-4A66-90A3-DA93AA0E405E}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TXA n (%)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n (%)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at randomisation</a:t>
                      </a:r>
                      <a:endParaRPr lang="en-GB" sz="18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&lt;16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16–25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3445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3407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26–33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4580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4608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1987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Baby delivered in the randomising hospital</a:t>
                      </a:r>
                      <a:endParaRPr lang="en-GB"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8869 (88)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8756 (88)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1181 (12)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1251 (13)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1 (&lt;1)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2 (&lt;1)</a:t>
                      </a:r>
                      <a:endParaRPr lang="en-GB" sz="1800" b="0" i="0" u="none" strike="noStrik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delivery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B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Vaginal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7093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7126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Caesarean section</a:t>
                      </a: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2957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2879 (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lang="en-GB" sz="1800" b="0" i="0" u="none" strike="noStrik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0" i="0" u="none" strike="noStrik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(&lt;1)</a:t>
                      </a:r>
                      <a:endParaRPr lang="en-GB" sz="18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45725" marT="0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11980" y="-1"/>
            <a:ext cx="12204000" cy="828000"/>
            <a:chOff x="-11980" y="-1"/>
            <a:chExt cx="12204000" cy="828000"/>
          </a:xfrm>
        </p:grpSpPr>
        <p:sp>
          <p:nvSpPr>
            <p:cNvPr id="369" name="Shape 369"/>
            <p:cNvSpPr txBox="1"/>
            <p:nvPr/>
          </p:nvSpPr>
          <p:spPr>
            <a:xfrm>
              <a:off x="0" y="-1"/>
              <a:ext cx="12192000" cy="828000"/>
            </a:xfrm>
            <a:prstGeom prst="rect">
              <a:avLst/>
            </a:prstGeom>
            <a:solidFill>
              <a:srgbClr val="DEB4B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4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 characteristics</a:t>
              </a:r>
            </a:p>
          </p:txBody>
        </p:sp>
        <p:cxnSp>
          <p:nvCxnSpPr>
            <p:cNvPr id="4" name="Shape 105"/>
            <p:cNvCxnSpPr/>
            <p:nvPr/>
          </p:nvCxnSpPr>
          <p:spPr>
            <a:xfrm rot="16200000">
              <a:off x="6090020" y="-5304983"/>
              <a:ext cx="0" cy="12204000"/>
            </a:xfrm>
            <a:prstGeom prst="straightConnector1">
              <a:avLst/>
            </a:prstGeom>
            <a:noFill/>
            <a:ln w="76200" cap="flat" cmpd="sng">
              <a:solidFill>
                <a:srgbClr val="A4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2262</Words>
  <Application>Microsoft Office PowerPoint</Application>
  <PresentationFormat>Widescreen</PresentationFormat>
  <Paragraphs>689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</vt:lpstr>
      <vt:lpstr>Noto Sans Symbols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Ramos</dc:creator>
  <cp:lastModifiedBy>Haleema Shakur-Still</cp:lastModifiedBy>
  <cp:revision>211</cp:revision>
  <cp:lastPrinted>2017-04-21T09:36:09Z</cp:lastPrinted>
  <dcterms:modified xsi:type="dcterms:W3CDTF">2017-04-24T10:24:00Z</dcterms:modified>
</cp:coreProperties>
</file>